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3"/>
  </p:notesMasterIdLst>
  <p:sldIdLst>
    <p:sldId id="450" r:id="rId2"/>
    <p:sldId id="448" r:id="rId3"/>
    <p:sldId id="267" r:id="rId4"/>
    <p:sldId id="449" r:id="rId5"/>
    <p:sldId id="451" r:id="rId6"/>
    <p:sldId id="268" r:id="rId7"/>
    <p:sldId id="269" r:id="rId8"/>
    <p:sldId id="447" r:id="rId9"/>
    <p:sldId id="480" r:id="rId10"/>
    <p:sldId id="479" r:id="rId11"/>
    <p:sldId id="445" r:id="rId12"/>
  </p:sldIdLst>
  <p:sldSz cx="9144000" cy="6858000" type="screen4x3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83" autoAdjust="0"/>
    <p:restoredTop sz="94677" autoAdjust="0"/>
  </p:normalViewPr>
  <p:slideViewPr>
    <p:cSldViewPr snapToGrid="0">
      <p:cViewPr varScale="1">
        <p:scale>
          <a:sx n="70" d="100"/>
          <a:sy n="70" d="100"/>
        </p:scale>
        <p:origin x="1204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59C4FA5-5227-4FC1-83CD-75AD261F9B87}" type="datetimeFigureOut">
              <a:rPr kumimoji="1" lang="ja-JP" altLang="en-US" smtClean="0"/>
              <a:t>2026/10/2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2FEF936-83C2-46FD-98C8-149738FA043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844069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2FEF936-83C2-46FD-98C8-149738FA0431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9886705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DF0461-CD42-4810-BABD-E560CF0C0035}" type="slidenum">
              <a:rPr kumimoji="1" lang="ja-JP" altLang="en-US" smtClean="0"/>
              <a:t>11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9963494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002440-471D-4A8E-B70D-F0640CB08973}" type="datetimeFigureOut">
              <a:rPr kumimoji="1" lang="ja-JP" altLang="en-US" smtClean="0"/>
              <a:t>2026/10/2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559EB5-AF36-4C2C-9D99-B465EF5DB2A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483100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002440-471D-4A8E-B70D-F0640CB08973}" type="datetimeFigureOut">
              <a:rPr kumimoji="1" lang="ja-JP" altLang="en-US" smtClean="0"/>
              <a:t>2026/10/2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559EB5-AF36-4C2C-9D99-B465EF5DB2A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914046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002440-471D-4A8E-B70D-F0640CB08973}" type="datetimeFigureOut">
              <a:rPr kumimoji="1" lang="ja-JP" altLang="en-US" smtClean="0"/>
              <a:t>2026/10/2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559EB5-AF36-4C2C-9D99-B465EF5DB2A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941004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002440-471D-4A8E-B70D-F0640CB08973}" type="datetimeFigureOut">
              <a:rPr kumimoji="1" lang="ja-JP" altLang="en-US" smtClean="0"/>
              <a:t>2026/10/2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559EB5-AF36-4C2C-9D99-B465EF5DB2A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529775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002440-471D-4A8E-B70D-F0640CB08973}" type="datetimeFigureOut">
              <a:rPr kumimoji="1" lang="ja-JP" altLang="en-US" smtClean="0"/>
              <a:t>2026/10/2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559EB5-AF36-4C2C-9D99-B465EF5DB2A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231020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002440-471D-4A8E-B70D-F0640CB08973}" type="datetimeFigureOut">
              <a:rPr kumimoji="1" lang="ja-JP" altLang="en-US" smtClean="0"/>
              <a:t>2026/10/2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559EB5-AF36-4C2C-9D99-B465EF5DB2A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078789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002440-471D-4A8E-B70D-F0640CB08973}" type="datetimeFigureOut">
              <a:rPr kumimoji="1" lang="ja-JP" altLang="en-US" smtClean="0"/>
              <a:t>2026/10/2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559EB5-AF36-4C2C-9D99-B465EF5DB2A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416505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002440-471D-4A8E-B70D-F0640CB08973}" type="datetimeFigureOut">
              <a:rPr kumimoji="1" lang="ja-JP" altLang="en-US" smtClean="0"/>
              <a:t>2026/10/2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559EB5-AF36-4C2C-9D99-B465EF5DB2A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039942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002440-471D-4A8E-B70D-F0640CB08973}" type="datetimeFigureOut">
              <a:rPr kumimoji="1" lang="ja-JP" altLang="en-US" smtClean="0"/>
              <a:t>2026/10/2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559EB5-AF36-4C2C-9D99-B465EF5DB2A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046064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002440-471D-4A8E-B70D-F0640CB08973}" type="datetimeFigureOut">
              <a:rPr kumimoji="1" lang="ja-JP" altLang="en-US" smtClean="0"/>
              <a:t>2026/10/2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559EB5-AF36-4C2C-9D99-B465EF5DB2A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083972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002440-471D-4A8E-B70D-F0640CB08973}" type="datetimeFigureOut">
              <a:rPr kumimoji="1" lang="ja-JP" altLang="en-US" smtClean="0"/>
              <a:t>2026/10/2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559EB5-AF36-4C2C-9D99-B465EF5DB2A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327683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002440-471D-4A8E-B70D-F0640CB08973}" type="datetimeFigureOut">
              <a:rPr kumimoji="1" lang="ja-JP" altLang="en-US" smtClean="0"/>
              <a:t>2026/10/2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559EB5-AF36-4C2C-9D99-B465EF5DB2A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553589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hyperlink" Target="mailto:ml@caguya.co.jp" TargetMode="Externa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gigafile.nu/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4.png"/><Relationship Id="rId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タイトル 3"/>
          <p:cNvSpPr>
            <a:spLocks noGrp="1"/>
          </p:cNvSpPr>
          <p:nvPr>
            <p:ph type="title"/>
          </p:nvPr>
        </p:nvSpPr>
        <p:spPr>
          <a:xfrm>
            <a:off x="628650" y="1220870"/>
            <a:ext cx="7886700" cy="1476938"/>
          </a:xfrm>
        </p:spPr>
        <p:txBody>
          <a:bodyPr>
            <a:normAutofit fontScale="90000"/>
          </a:bodyPr>
          <a:lstStyle/>
          <a:p>
            <a:r>
              <a:rPr lang="ja-JP" altLang="en-US" sz="2000" dirty="0">
                <a:latin typeface="ヒラギノ角ゴ Pro W6" panose="020B0600000000000000" pitchFamily="34" charset="-128"/>
                <a:ea typeface="ヒラギノ角ゴ Pro W6" panose="020B0600000000000000" pitchFamily="34" charset="-128"/>
              </a:rPr>
              <a:t>●歳児クラス・園児数：</a:t>
            </a:r>
            <a:br>
              <a:rPr lang="en-US" altLang="ja-JP" sz="2000" dirty="0">
                <a:latin typeface="ヒラギノ角ゴ Pro W6" panose="020B0600000000000000" pitchFamily="34" charset="-128"/>
                <a:ea typeface="ヒラギノ角ゴ Pro W6" panose="020B0600000000000000" pitchFamily="34" charset="-128"/>
              </a:rPr>
            </a:br>
            <a:r>
              <a:rPr lang="en-US" altLang="ja-JP" sz="2000" dirty="0">
                <a:latin typeface="ヒラギノ角ゴ Pro W6" panose="020B0600000000000000" pitchFamily="34" charset="-128"/>
                <a:ea typeface="ヒラギノ角ゴ Pro W6" panose="020B0600000000000000" pitchFamily="34" charset="-128"/>
              </a:rPr>
              <a:t>※</a:t>
            </a:r>
            <a:r>
              <a:rPr lang="ja-JP" altLang="en-US" sz="2000" dirty="0">
                <a:latin typeface="ヒラギノ角ゴ Pro W6" panose="020B0600000000000000" pitchFamily="34" charset="-128"/>
                <a:ea typeface="ヒラギノ角ゴ Pro W6" panose="020B0600000000000000" pitchFamily="34" charset="-128"/>
              </a:rPr>
              <a:t>こちらのシートを提出するクラスの保育室の写真を載せてください</a:t>
            </a:r>
            <a:r>
              <a:rPr lang="ja-JP" altLang="en-US" sz="1500" dirty="0">
                <a:latin typeface="ヒラギノ角ゴ Pro W6" panose="020B0600000000000000" pitchFamily="34" charset="-128"/>
                <a:ea typeface="ヒラギノ角ゴ Pro W6" panose="020B0600000000000000" pitchFamily="34" charset="-128"/>
              </a:rPr>
              <a:t>。</a:t>
            </a:r>
            <a:br>
              <a:rPr lang="en-US" altLang="ja-JP" sz="1500" dirty="0">
                <a:latin typeface="ヒラギノ角ゴ Pro W6" panose="020B0600000000000000" pitchFamily="34" charset="-128"/>
                <a:ea typeface="ヒラギノ角ゴ Pro W6" panose="020B0600000000000000" pitchFamily="34" charset="-128"/>
              </a:rPr>
            </a:br>
            <a:br>
              <a:rPr lang="en-US" altLang="ja-JP" sz="1500" dirty="0">
                <a:latin typeface="ヒラギノ角ゴ Pro W6" panose="020B0600000000000000" pitchFamily="34" charset="-128"/>
                <a:ea typeface="ヒラギノ角ゴ Pro W6" panose="020B0600000000000000" pitchFamily="34" charset="-128"/>
              </a:rPr>
            </a:br>
            <a:br>
              <a:rPr lang="en-US" altLang="ja-JP" sz="1500" dirty="0">
                <a:latin typeface="ヒラギノ角ゴ Pro W6" panose="020B0600000000000000" pitchFamily="34" charset="-128"/>
                <a:ea typeface="ヒラギノ角ゴ Pro W6" panose="020B0600000000000000" pitchFamily="34" charset="-128"/>
              </a:rPr>
            </a:br>
            <a:br>
              <a:rPr lang="en-US" altLang="ja-JP" sz="1500" dirty="0">
                <a:latin typeface="ヒラギノ角ゴ Pro W6" panose="020B0600000000000000" pitchFamily="34" charset="-128"/>
                <a:ea typeface="ヒラギノ角ゴ Pro W6" panose="020B0600000000000000" pitchFamily="34" charset="-128"/>
              </a:rPr>
            </a:br>
            <a:br>
              <a:rPr lang="en-US" altLang="ja-JP" sz="1500" dirty="0">
                <a:latin typeface="ヒラギノ角ゴ Pro W6" panose="020B0600000000000000" pitchFamily="34" charset="-128"/>
                <a:ea typeface="ヒラギノ角ゴ Pro W6" panose="020B0600000000000000" pitchFamily="34" charset="-128"/>
              </a:rPr>
            </a:br>
            <a:endParaRPr lang="ja-JP" altLang="en-US" sz="1500" dirty="0">
              <a:latin typeface="ヒラギノ角ゴ Pro W3" panose="020B0300000000000000" pitchFamily="34" charset="-128"/>
              <a:ea typeface="ヒラギノ角ゴ Pro W3" panose="020B0300000000000000" pitchFamily="34" charset="-128"/>
            </a:endParaRPr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D810D3F7-7C87-DA28-B107-6B9A6E8B356C}"/>
              </a:ext>
            </a:extLst>
          </p:cNvPr>
          <p:cNvSpPr txBox="1">
            <a:spLocks noChangeArrowheads="1"/>
          </p:cNvSpPr>
          <p:nvPr/>
        </p:nvSpPr>
        <p:spPr>
          <a:xfrm>
            <a:off x="-1" y="2704"/>
            <a:ext cx="9153525" cy="762000"/>
          </a:xfrm>
          <a:prstGeom prst="rect">
            <a:avLst/>
          </a:prstGeom>
          <a:solidFill>
            <a:srgbClr val="FFCF37"/>
          </a:solidFill>
          <a:ln w="28575">
            <a:solidFill>
              <a:srgbClr val="FFCF37"/>
            </a:solidFill>
          </a:ln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50000"/>
              </a:lnSpc>
            </a:pPr>
            <a:r>
              <a:rPr lang="ja-JP" altLang="en-US" sz="3200" b="1" dirty="0">
                <a:latin typeface="ヒラギノ角ゴ Pro W6" panose="020B0600000000000000" pitchFamily="34" charset="-128"/>
                <a:ea typeface="ヒラギノ角ゴ Pro W6" panose="020B0600000000000000" pitchFamily="34" charset="-128"/>
              </a:rPr>
              <a:t>保育実践シート（園の概要）</a:t>
            </a:r>
            <a:endParaRPr lang="en-US" altLang="ja-JP" sz="3200" b="1" dirty="0">
              <a:latin typeface="ヒラギノ角ゴ Pro W6" panose="020B0600000000000000" pitchFamily="34" charset="-128"/>
              <a:ea typeface="ヒラギノ角ゴ Pro W6" panose="020B0600000000000000" pitchFamily="34" charset="-128"/>
            </a:endParaRPr>
          </a:p>
        </p:txBody>
      </p:sp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913CB0F0-ACEF-E5E8-118C-A85831F622CC}"/>
              </a:ext>
            </a:extLst>
          </p:cNvPr>
          <p:cNvSpPr/>
          <p:nvPr/>
        </p:nvSpPr>
        <p:spPr>
          <a:xfrm>
            <a:off x="1148140" y="2098862"/>
            <a:ext cx="3065272" cy="2061331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2100" dirty="0">
                <a:solidFill>
                  <a:schemeClr val="tx1"/>
                </a:solidFill>
                <a:latin typeface="ヒラギノ角ゴ Pro W6" panose="020B0600000000000000" pitchFamily="34" charset="-128"/>
                <a:ea typeface="ヒラギノ角ゴ Pro W6" panose="020B0600000000000000" pitchFamily="34" charset="-128"/>
              </a:rPr>
              <a:t>クラス全体写真</a:t>
            </a:r>
          </a:p>
        </p:txBody>
      </p:sp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B5012354-2524-F72F-B0C8-47DFB84D3F8C}"/>
              </a:ext>
            </a:extLst>
          </p:cNvPr>
          <p:cNvSpPr/>
          <p:nvPr/>
        </p:nvSpPr>
        <p:spPr>
          <a:xfrm>
            <a:off x="1148140" y="4568409"/>
            <a:ext cx="3065272" cy="2137442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2100" dirty="0">
                <a:solidFill>
                  <a:schemeClr val="tx1"/>
                </a:solidFill>
                <a:latin typeface="ヒラギノ角ゴ Pro W6" panose="020B0600000000000000" pitchFamily="34" charset="-128"/>
                <a:ea typeface="ヒラギノ角ゴ Pro W6" panose="020B0600000000000000" pitchFamily="34" charset="-128"/>
              </a:rPr>
              <a:t>保育室の写真①</a:t>
            </a:r>
          </a:p>
        </p:txBody>
      </p:sp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03B14B15-B757-1EBB-553B-FB11EC858F21}"/>
              </a:ext>
            </a:extLst>
          </p:cNvPr>
          <p:cNvSpPr/>
          <p:nvPr/>
        </p:nvSpPr>
        <p:spPr>
          <a:xfrm>
            <a:off x="4937114" y="2098862"/>
            <a:ext cx="2928549" cy="2061331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2100" dirty="0">
                <a:solidFill>
                  <a:schemeClr val="tx1"/>
                </a:solidFill>
                <a:latin typeface="ヒラギノ角ゴ Pro W6" panose="020B0600000000000000" pitchFamily="34" charset="-128"/>
                <a:ea typeface="ヒラギノ角ゴ Pro W6" panose="020B0600000000000000" pitchFamily="34" charset="-128"/>
              </a:rPr>
              <a:t>保育室の写真②</a:t>
            </a:r>
          </a:p>
        </p:txBody>
      </p:sp>
      <p:sp>
        <p:nvSpPr>
          <p:cNvPr id="12" name="正方形/長方形 11">
            <a:extLst>
              <a:ext uri="{FF2B5EF4-FFF2-40B4-BE49-F238E27FC236}">
                <a16:creationId xmlns:a16="http://schemas.microsoft.com/office/drawing/2014/main" id="{70A679DA-34B6-AD3D-D3AF-4FB8DE6F6EE1}"/>
              </a:ext>
            </a:extLst>
          </p:cNvPr>
          <p:cNvSpPr/>
          <p:nvPr/>
        </p:nvSpPr>
        <p:spPr>
          <a:xfrm>
            <a:off x="4937114" y="4568409"/>
            <a:ext cx="2928549" cy="2137442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2100" dirty="0">
                <a:solidFill>
                  <a:schemeClr val="tx1"/>
                </a:solidFill>
                <a:latin typeface="ヒラギノ角ゴ Pro W6" panose="020B0600000000000000" pitchFamily="34" charset="-128"/>
                <a:ea typeface="ヒラギノ角ゴ Pro W6" panose="020B0600000000000000" pitchFamily="34" charset="-128"/>
              </a:rPr>
              <a:t>保育室の写真③</a:t>
            </a:r>
          </a:p>
        </p:txBody>
      </p:sp>
    </p:spTree>
    <p:extLst>
      <p:ext uri="{BB962C8B-B14F-4D97-AF65-F5344CB8AC3E}">
        <p14:creationId xmlns:p14="http://schemas.microsoft.com/office/powerpoint/2010/main" val="29498379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/>
          <p:cNvSpPr/>
          <p:nvPr/>
        </p:nvSpPr>
        <p:spPr>
          <a:xfrm>
            <a:off x="458533" y="5770889"/>
            <a:ext cx="1990939" cy="690202"/>
          </a:xfrm>
          <a:prstGeom prst="rect">
            <a:avLst/>
          </a:prstGeom>
          <a:solidFill>
            <a:schemeClr val="bg1"/>
          </a:solidFill>
          <a:ln w="381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ja-JP" altLang="en-US" sz="1350" dirty="0">
                <a:solidFill>
                  <a:schemeClr val="tx1"/>
                </a:solidFill>
                <a:latin typeface="ヒラギノ角ゴ Pro W3" panose="020B0300000000000000" pitchFamily="34" charset="-128"/>
                <a:ea typeface="ヒラギノ角ゴ Pro W3" panose="020B0300000000000000" pitchFamily="34" charset="-128"/>
              </a:rPr>
              <a:t>これまでの保育環境の様子をご記入ください。</a:t>
            </a:r>
          </a:p>
        </p:txBody>
      </p:sp>
      <p:sp>
        <p:nvSpPr>
          <p:cNvPr id="8" name="正方形/長方形 7"/>
          <p:cNvSpPr/>
          <p:nvPr/>
        </p:nvSpPr>
        <p:spPr>
          <a:xfrm>
            <a:off x="5924577" y="5812936"/>
            <a:ext cx="2962247" cy="689226"/>
          </a:xfrm>
          <a:prstGeom prst="rect">
            <a:avLst/>
          </a:prstGeom>
          <a:solidFill>
            <a:schemeClr val="bg1"/>
          </a:solidFill>
          <a:ln w="381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ja-JP" altLang="en-US" sz="1350" dirty="0">
                <a:solidFill>
                  <a:schemeClr val="tx1"/>
                </a:solidFill>
                <a:latin typeface="ヒラギノ角ゴ Pro W3" panose="020B0300000000000000" pitchFamily="34" charset="-128"/>
                <a:ea typeface="ヒラギノ角ゴ Pro W3" panose="020B0300000000000000" pitchFamily="34" charset="-128"/>
              </a:rPr>
              <a:t>実際に取り組んでみて、子どもたちの様子の変化をご記入ください。</a:t>
            </a:r>
            <a:endParaRPr lang="ja-JP" altLang="en-US" sz="1350" dirty="0"/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D810D3F7-7C87-DA28-B107-6B9A6E8B356C}"/>
              </a:ext>
            </a:extLst>
          </p:cNvPr>
          <p:cNvSpPr txBox="1">
            <a:spLocks noChangeArrowheads="1"/>
          </p:cNvSpPr>
          <p:nvPr/>
        </p:nvSpPr>
        <p:spPr>
          <a:xfrm>
            <a:off x="-1" y="2704"/>
            <a:ext cx="9153525" cy="762000"/>
          </a:xfrm>
          <a:prstGeom prst="rect">
            <a:avLst/>
          </a:prstGeom>
          <a:solidFill>
            <a:srgbClr val="FFCF37"/>
          </a:solidFill>
          <a:ln w="28575">
            <a:solidFill>
              <a:srgbClr val="FFCF37"/>
            </a:solidFill>
          </a:ln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50000"/>
              </a:lnSpc>
            </a:pPr>
            <a:r>
              <a:rPr lang="ja-JP" altLang="en-US" sz="3200" b="1" dirty="0">
                <a:latin typeface="ヒラギノ角ゴ Pro W6" panose="020B0600000000000000" pitchFamily="34" charset="-128"/>
                <a:ea typeface="ヒラギノ角ゴ Pro W6" panose="020B0600000000000000" pitchFamily="34" charset="-128"/>
              </a:rPr>
              <a:t>実践内容の概要</a:t>
            </a:r>
            <a:endParaRPr lang="en-US" altLang="ja-JP" sz="3200" b="1" dirty="0">
              <a:latin typeface="ヒラギノ角ゴ Pro W6" panose="020B0600000000000000" pitchFamily="34" charset="-128"/>
              <a:ea typeface="ヒラギノ角ゴ Pro W6" panose="020B0600000000000000" pitchFamily="34" charset="-128"/>
            </a:endParaRPr>
          </a:p>
        </p:txBody>
      </p:sp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6B345BA5-CF7F-422E-BCC9-0A47AEB44311}"/>
              </a:ext>
            </a:extLst>
          </p:cNvPr>
          <p:cNvSpPr/>
          <p:nvPr/>
        </p:nvSpPr>
        <p:spPr>
          <a:xfrm>
            <a:off x="756872" y="4031730"/>
            <a:ext cx="1540514" cy="452487"/>
          </a:xfrm>
          <a:prstGeom prst="rect">
            <a:avLst/>
          </a:prstGeom>
          <a:noFill/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ja-JP" altLang="en-US" sz="1400" dirty="0">
                <a:solidFill>
                  <a:schemeClr val="tx1"/>
                </a:solidFill>
                <a:latin typeface="ヒラギノ角ゴ Pro W6" panose="020B0600000000000000" pitchFamily="34" charset="-128"/>
                <a:ea typeface="ヒラギノ角ゴ Pro W6" panose="020B0600000000000000" pitchFamily="34" charset="-128"/>
              </a:rPr>
              <a:t>これまでの環境</a:t>
            </a:r>
          </a:p>
        </p:txBody>
      </p:sp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5281E265-7192-B389-1FEF-CE650AA8864D}"/>
              </a:ext>
            </a:extLst>
          </p:cNvPr>
          <p:cNvSpPr/>
          <p:nvPr/>
        </p:nvSpPr>
        <p:spPr>
          <a:xfrm>
            <a:off x="6645083" y="3949695"/>
            <a:ext cx="1954825" cy="452487"/>
          </a:xfrm>
          <a:prstGeom prst="rect">
            <a:avLst/>
          </a:prstGeom>
          <a:noFill/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ja-JP" altLang="en-US" sz="1400" dirty="0">
                <a:solidFill>
                  <a:srgbClr val="FF0000"/>
                </a:solidFill>
                <a:latin typeface="ヒラギノ角ゴ Pro W6" panose="020B0600000000000000" pitchFamily="34" charset="-128"/>
                <a:ea typeface="ヒラギノ角ゴ Pro W6" panose="020B0600000000000000" pitchFamily="34" charset="-128"/>
              </a:rPr>
              <a:t>子どもたちの姿が</a:t>
            </a:r>
            <a:endParaRPr lang="en-US" altLang="ja-JP" sz="1400" dirty="0">
              <a:solidFill>
                <a:srgbClr val="FF0000"/>
              </a:solidFill>
              <a:latin typeface="ヒラギノ角ゴ Pro W6" panose="020B0600000000000000" pitchFamily="34" charset="-128"/>
              <a:ea typeface="ヒラギノ角ゴ Pro W6" panose="020B0600000000000000" pitchFamily="34" charset="-128"/>
            </a:endParaRPr>
          </a:p>
          <a:p>
            <a:r>
              <a:rPr lang="ja-JP" altLang="en-US" sz="1400" dirty="0">
                <a:solidFill>
                  <a:srgbClr val="FF0000"/>
                </a:solidFill>
                <a:latin typeface="ヒラギノ角ゴ Pro W6" panose="020B0600000000000000" pitchFamily="34" charset="-128"/>
                <a:ea typeface="ヒラギノ角ゴ Pro W6" panose="020B0600000000000000" pitchFamily="34" charset="-128"/>
              </a:rPr>
              <a:t>どうなったか</a:t>
            </a:r>
          </a:p>
        </p:txBody>
      </p:sp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B6F9C525-86BD-F67E-AEA2-FCEA5AB84C15}"/>
              </a:ext>
            </a:extLst>
          </p:cNvPr>
          <p:cNvSpPr/>
          <p:nvPr/>
        </p:nvSpPr>
        <p:spPr>
          <a:xfrm>
            <a:off x="3439487" y="4381471"/>
            <a:ext cx="1854161" cy="128691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2100" dirty="0">
                <a:solidFill>
                  <a:schemeClr val="tx1"/>
                </a:solidFill>
                <a:latin typeface="ヒラギノ角ゴ Pro W6" panose="020B0600000000000000" pitchFamily="34" charset="-128"/>
                <a:ea typeface="ヒラギノ角ゴ Pro W6" panose="020B0600000000000000" pitchFamily="34" charset="-128"/>
              </a:rPr>
              <a:t>写真貼り付け</a:t>
            </a:r>
          </a:p>
        </p:txBody>
      </p:sp>
      <p:pic>
        <p:nvPicPr>
          <p:cNvPr id="12" name="図 11">
            <a:extLst>
              <a:ext uri="{FF2B5EF4-FFF2-40B4-BE49-F238E27FC236}">
                <a16:creationId xmlns:a16="http://schemas.microsoft.com/office/drawing/2014/main" id="{68A87BD7-C808-E69C-74F2-DE5B1C9C965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5261" t="32312" r="39055" b="49917"/>
          <a:stretch/>
        </p:blipFill>
        <p:spPr>
          <a:xfrm>
            <a:off x="2668764" y="4944733"/>
            <a:ext cx="578216" cy="347403"/>
          </a:xfrm>
          <a:prstGeom prst="rect">
            <a:avLst/>
          </a:prstGeom>
        </p:spPr>
      </p:pic>
      <p:sp>
        <p:nvSpPr>
          <p:cNvPr id="13" name="正方形/長方形 12">
            <a:extLst>
              <a:ext uri="{FF2B5EF4-FFF2-40B4-BE49-F238E27FC236}">
                <a16:creationId xmlns:a16="http://schemas.microsoft.com/office/drawing/2014/main" id="{E8089E0E-CEA8-3E18-07C9-4EB8CB88FA87}"/>
              </a:ext>
            </a:extLst>
          </p:cNvPr>
          <p:cNvSpPr/>
          <p:nvPr/>
        </p:nvSpPr>
        <p:spPr>
          <a:xfrm>
            <a:off x="3346788" y="5770889"/>
            <a:ext cx="2033287" cy="689226"/>
          </a:xfrm>
          <a:prstGeom prst="rect">
            <a:avLst/>
          </a:prstGeom>
          <a:solidFill>
            <a:schemeClr val="bg1"/>
          </a:solidFill>
          <a:ln w="381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ja-JP" altLang="en-US" sz="1350" dirty="0">
                <a:solidFill>
                  <a:schemeClr val="tx1"/>
                </a:solidFill>
                <a:latin typeface="ヒラギノ角ゴ Pro W3" panose="020B0300000000000000" pitchFamily="34" charset="-128"/>
                <a:ea typeface="ヒラギノ角ゴ Pro W3" panose="020B0300000000000000" pitchFamily="34" charset="-128"/>
              </a:rPr>
              <a:t>今回取り組む環境の</a:t>
            </a:r>
            <a:br>
              <a:rPr lang="en-US" altLang="ja-JP" sz="1350" dirty="0">
                <a:solidFill>
                  <a:schemeClr val="tx1"/>
                </a:solidFill>
                <a:latin typeface="ヒラギノ角ゴ Pro W3" panose="020B0300000000000000" pitchFamily="34" charset="-128"/>
                <a:ea typeface="ヒラギノ角ゴ Pro W3" panose="020B0300000000000000" pitchFamily="34" charset="-128"/>
              </a:rPr>
            </a:br>
            <a:r>
              <a:rPr lang="ja-JP" altLang="en-US" sz="1350" dirty="0">
                <a:solidFill>
                  <a:schemeClr val="tx1"/>
                </a:solidFill>
                <a:latin typeface="ヒラギノ角ゴ Pro W3" panose="020B0300000000000000" pitchFamily="34" charset="-128"/>
                <a:ea typeface="ヒラギノ角ゴ Pro W3" panose="020B0300000000000000" pitchFamily="34" charset="-128"/>
              </a:rPr>
              <a:t>様子をご記入ください。</a:t>
            </a:r>
            <a:endParaRPr lang="ja-JP" altLang="en-US" sz="1350" dirty="0"/>
          </a:p>
        </p:txBody>
      </p:sp>
      <p:sp>
        <p:nvSpPr>
          <p:cNvPr id="14" name="正方形/長方形 13">
            <a:extLst>
              <a:ext uri="{FF2B5EF4-FFF2-40B4-BE49-F238E27FC236}">
                <a16:creationId xmlns:a16="http://schemas.microsoft.com/office/drawing/2014/main" id="{5E97B799-80B6-40E2-C90D-EA2B6523E8B9}"/>
              </a:ext>
            </a:extLst>
          </p:cNvPr>
          <p:cNvSpPr/>
          <p:nvPr/>
        </p:nvSpPr>
        <p:spPr>
          <a:xfrm>
            <a:off x="3482357" y="4027514"/>
            <a:ext cx="1854161" cy="452487"/>
          </a:xfrm>
          <a:prstGeom prst="rect">
            <a:avLst/>
          </a:prstGeom>
          <a:noFill/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ja-JP" altLang="en-US" sz="1400" dirty="0">
                <a:solidFill>
                  <a:schemeClr val="tx1"/>
                </a:solidFill>
                <a:latin typeface="ヒラギノ角ゴ Pro W6" panose="020B0600000000000000" pitchFamily="34" charset="-128"/>
                <a:ea typeface="ヒラギノ角ゴ Pro W6" panose="020B0600000000000000" pitchFamily="34" charset="-128"/>
              </a:rPr>
              <a:t>今回、用意した環境</a:t>
            </a:r>
          </a:p>
        </p:txBody>
      </p:sp>
      <p:sp>
        <p:nvSpPr>
          <p:cNvPr id="17" name="タイトル 3">
            <a:extLst>
              <a:ext uri="{FF2B5EF4-FFF2-40B4-BE49-F238E27FC236}">
                <a16:creationId xmlns:a16="http://schemas.microsoft.com/office/drawing/2014/main" id="{1C7352E6-D758-05EA-B1B8-A40970385F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1969" y="1021315"/>
            <a:ext cx="7886700" cy="1366500"/>
          </a:xfrm>
        </p:spPr>
        <p:txBody>
          <a:bodyPr>
            <a:normAutofit/>
          </a:bodyPr>
          <a:lstStyle/>
          <a:p>
            <a:r>
              <a:rPr lang="en-US" altLang="ja-JP" sz="2000" dirty="0">
                <a:latin typeface="ヒラギノ角ゴ Pro W6" panose="020B0600000000000000" pitchFamily="34" charset="-128"/>
                <a:ea typeface="ヒラギノ角ゴ Pro W6" panose="020B0600000000000000" pitchFamily="34" charset="-128"/>
              </a:rPr>
              <a:t>【</a:t>
            </a:r>
            <a:r>
              <a:rPr lang="ja-JP" altLang="en-US" sz="2000" dirty="0">
                <a:latin typeface="ヒラギノ角ゴ Pro W6" panose="020B0600000000000000" pitchFamily="34" charset="-128"/>
                <a:ea typeface="ヒラギノ角ゴ Pro W6" panose="020B0600000000000000" pitchFamily="34" charset="-128"/>
              </a:rPr>
              <a:t>テーマ</a:t>
            </a:r>
            <a:r>
              <a:rPr lang="en-US" altLang="ja-JP" sz="2000" dirty="0">
                <a:latin typeface="ヒラギノ角ゴ Pro W6" panose="020B0600000000000000" pitchFamily="34" charset="-128"/>
                <a:ea typeface="ヒラギノ角ゴ Pro W6" panose="020B0600000000000000" pitchFamily="34" charset="-128"/>
              </a:rPr>
              <a:t>】(</a:t>
            </a:r>
            <a:r>
              <a:rPr lang="ja-JP" altLang="en-US" sz="2000" dirty="0">
                <a:latin typeface="ヒラギノ角ゴ Pro W6" panose="020B0600000000000000" pitchFamily="34" charset="-128"/>
                <a:ea typeface="ヒラギノ角ゴ Pro W6" panose="020B0600000000000000" pitchFamily="34" charset="-128"/>
              </a:rPr>
              <a:t>子どもたちの発達状況から考えたねらい）</a:t>
            </a:r>
            <a:br>
              <a:rPr lang="en-US" altLang="ja-JP" sz="1800" dirty="0">
                <a:latin typeface="ヒラギノ角ゴ Pro W6" panose="020B0600000000000000" pitchFamily="34" charset="-128"/>
                <a:ea typeface="ヒラギノ角ゴ Pro W6" panose="020B0600000000000000" pitchFamily="34" charset="-128"/>
              </a:rPr>
            </a:br>
            <a:r>
              <a:rPr lang="en-US" altLang="ja-JP" sz="1800" dirty="0">
                <a:latin typeface="ヒラギノ角ゴ Pro W6" panose="020B0600000000000000" pitchFamily="34" charset="-128"/>
                <a:ea typeface="ヒラギノ角ゴ Pro W6" panose="020B0600000000000000" pitchFamily="34" charset="-128"/>
              </a:rPr>
              <a:t>  </a:t>
            </a:r>
            <a:r>
              <a:rPr lang="ja-JP" altLang="en-US" sz="1800" dirty="0">
                <a:latin typeface="ヒラギノ角ゴ Pro W6" panose="020B0600000000000000" pitchFamily="34" charset="-128"/>
                <a:ea typeface="ヒラギノ角ゴ Pro W6" panose="020B0600000000000000" pitchFamily="34" charset="-128"/>
              </a:rPr>
              <a:t>領域：</a:t>
            </a:r>
            <a:r>
              <a:rPr lang="ja-JP" altLang="en-US" sz="1800" dirty="0">
                <a:latin typeface="ヒラギノ角ゴ Pro W6" panose="020B0600000000000000" pitchFamily="34" charset="-128"/>
                <a:ea typeface="ヒラギノ角ゴ Pro W6" panose="020B0600000000000000" pitchFamily="34" charset="-128"/>
                <a:sym typeface="Wingdings" panose="05000000000000000000" pitchFamily="2" charset="2"/>
              </a:rPr>
              <a:t>（実践した領域をご記入ください） </a:t>
            </a:r>
            <a:br>
              <a:rPr lang="en-US" altLang="ja-JP" sz="1800" dirty="0">
                <a:latin typeface="ヒラギノ角ゴ Pro W6" panose="020B0600000000000000" pitchFamily="34" charset="-128"/>
                <a:ea typeface="ヒラギノ角ゴ Pro W6" panose="020B0600000000000000" pitchFamily="34" charset="-128"/>
              </a:rPr>
            </a:br>
            <a:r>
              <a:rPr lang="en-US" altLang="ja-JP" sz="1800" dirty="0">
                <a:latin typeface="ヒラギノ角ゴ Pro W6" panose="020B0600000000000000" pitchFamily="34" charset="-128"/>
                <a:ea typeface="ヒラギノ角ゴ Pro W6" panose="020B0600000000000000" pitchFamily="34" charset="-128"/>
              </a:rPr>
              <a:t>  </a:t>
            </a:r>
            <a:r>
              <a:rPr lang="ja-JP" altLang="en-US" sz="1800" dirty="0">
                <a:latin typeface="ヒラギノ角ゴ Pro W6" panose="020B0600000000000000" pitchFamily="34" charset="-128"/>
                <a:ea typeface="ヒラギノ角ゴ Pro W6" panose="020B0600000000000000" pitchFamily="34" charset="-128"/>
              </a:rPr>
              <a:t>カテゴリー：</a:t>
            </a:r>
            <a:r>
              <a:rPr lang="ja-JP" altLang="en-US" sz="1800" dirty="0">
                <a:latin typeface="ヒラギノ角ゴ Pro W6" panose="020B0600000000000000" pitchFamily="34" charset="-128"/>
                <a:ea typeface="ヒラギノ角ゴ Pro W6" panose="020B0600000000000000" pitchFamily="34" charset="-128"/>
                <a:sym typeface="Wingdings" panose="05000000000000000000" pitchFamily="2" charset="2"/>
              </a:rPr>
              <a:t>（実践したカテゴリーをご記入ください） </a:t>
            </a:r>
            <a:br>
              <a:rPr lang="en-US" altLang="ja-JP" sz="1800" dirty="0">
                <a:latin typeface="ヒラギノ角ゴ Pro W6" panose="020B0600000000000000" pitchFamily="34" charset="-128"/>
                <a:ea typeface="ヒラギノ角ゴ Pro W6" panose="020B0600000000000000" pitchFamily="34" charset="-128"/>
              </a:rPr>
            </a:br>
            <a:r>
              <a:rPr lang="en-US" altLang="ja-JP" sz="1800" dirty="0">
                <a:latin typeface="ヒラギノ角ゴ Pro W6" panose="020B0600000000000000" pitchFamily="34" charset="-128"/>
                <a:ea typeface="ヒラギノ角ゴ Pro W6" panose="020B0600000000000000" pitchFamily="34" charset="-128"/>
              </a:rPr>
              <a:t>  </a:t>
            </a:r>
            <a:r>
              <a:rPr lang="ja-JP" altLang="en-US" sz="1800" dirty="0">
                <a:latin typeface="ヒラギノ角ゴ Pro W6" panose="020B0600000000000000" pitchFamily="34" charset="-128"/>
                <a:ea typeface="ヒラギノ角ゴ Pro W6" panose="020B0600000000000000" pitchFamily="34" charset="-128"/>
              </a:rPr>
              <a:t>課題：（ミマモリングの内容の項目をご記入ください）</a:t>
            </a:r>
            <a:endParaRPr lang="ja-JP" altLang="en-US" sz="1800" dirty="0">
              <a:latin typeface="ヒラギノ角ゴ Pro W3" panose="020B0300000000000000" pitchFamily="34" charset="-128"/>
              <a:ea typeface="ヒラギノ角ゴ Pro W3" panose="020B0300000000000000" pitchFamily="34" charset="-128"/>
            </a:endParaRP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C7C0622D-8CB3-F157-51D8-2423446AB64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5261" t="32312" r="39055" b="49917"/>
          <a:stretch/>
        </p:blipFill>
        <p:spPr>
          <a:xfrm>
            <a:off x="5640867" y="4944733"/>
            <a:ext cx="575369" cy="347403"/>
          </a:xfrm>
          <a:prstGeom prst="rect">
            <a:avLst/>
          </a:prstGeom>
        </p:spPr>
      </p:pic>
      <p:sp>
        <p:nvSpPr>
          <p:cNvPr id="9" name="タイトル 3">
            <a:extLst>
              <a:ext uri="{FF2B5EF4-FFF2-40B4-BE49-F238E27FC236}">
                <a16:creationId xmlns:a16="http://schemas.microsoft.com/office/drawing/2014/main" id="{78E135AA-3F11-5499-65A2-071994D66509}"/>
              </a:ext>
            </a:extLst>
          </p:cNvPr>
          <p:cNvSpPr txBox="1">
            <a:spLocks/>
          </p:cNvSpPr>
          <p:nvPr/>
        </p:nvSpPr>
        <p:spPr>
          <a:xfrm>
            <a:off x="233739" y="2587885"/>
            <a:ext cx="9015036" cy="11617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ja-JP" sz="2000" dirty="0">
                <a:latin typeface="ヒラギノ角ゴ Pro W6" panose="020B0600000000000000" pitchFamily="34" charset="-128"/>
                <a:ea typeface="ヒラギノ角ゴ Pro W6" panose="020B0600000000000000" pitchFamily="34" charset="-128"/>
              </a:rPr>
              <a:t>【</a:t>
            </a:r>
            <a:r>
              <a:rPr lang="ja-JP" altLang="en-US" sz="2000" dirty="0">
                <a:latin typeface="ヒラギノ角ゴ Pro W6" panose="020B0600000000000000" pitchFamily="34" charset="-128"/>
                <a:ea typeface="ヒラギノ角ゴ Pro W6" panose="020B0600000000000000" pitchFamily="34" charset="-128"/>
              </a:rPr>
              <a:t>活動スケジュール</a:t>
            </a:r>
            <a:r>
              <a:rPr lang="en-US" altLang="ja-JP" sz="2000" dirty="0">
                <a:latin typeface="ヒラギノ角ゴ Pro W6" panose="020B0600000000000000" pitchFamily="34" charset="-128"/>
                <a:ea typeface="ヒラギノ角ゴ Pro W6" panose="020B0600000000000000" pitchFamily="34" charset="-128"/>
              </a:rPr>
              <a:t>】 </a:t>
            </a:r>
            <a:r>
              <a:rPr lang="ja-JP" altLang="en-US" sz="2000" dirty="0">
                <a:latin typeface="ヒラギノ角ゴ Pro W6" panose="020B0600000000000000" pitchFamily="34" charset="-128"/>
                <a:ea typeface="ヒラギノ角ゴ Pro W6" panose="020B0600000000000000" pitchFamily="34" charset="-128"/>
              </a:rPr>
              <a:t>実施期間：</a:t>
            </a:r>
            <a:r>
              <a:rPr lang="ja-JP" altLang="en-US" sz="1800" dirty="0">
                <a:latin typeface="ヒラギノ角ゴ Pro W6" panose="020B0600000000000000" pitchFamily="34" charset="-128"/>
                <a:ea typeface="ヒラギノ角ゴ Pro W6" panose="020B0600000000000000" pitchFamily="34" charset="-128"/>
              </a:rPr>
              <a:t>〇月〇日～〇月〇日</a:t>
            </a:r>
            <a:endParaRPr kumimoji="1" lang="ja-JP" altLang="en-US" sz="900" dirty="0">
              <a:solidFill>
                <a:schemeClr val="tx1"/>
              </a:solidFill>
              <a:latin typeface="ヒラギノ角ゴ Pro W6" panose="020B0600000000000000" pitchFamily="34" charset="-128"/>
              <a:ea typeface="ヒラギノ角ゴ Pro W6" panose="020B0600000000000000" pitchFamily="34" charset="-128"/>
            </a:endParaRPr>
          </a:p>
          <a:p>
            <a:endParaRPr lang="en-US" altLang="ja-JP" sz="1800" dirty="0">
              <a:latin typeface="ヒラギノ角ゴ Pro W6" panose="020B0600000000000000" pitchFamily="34" charset="-128"/>
              <a:ea typeface="ヒラギノ角ゴ Pro W6" panose="020B0600000000000000" pitchFamily="34" charset="-128"/>
            </a:endParaRPr>
          </a:p>
          <a:p>
            <a:r>
              <a:rPr lang="en-US" altLang="ja-JP" sz="1800" dirty="0">
                <a:latin typeface="ヒラギノ角ゴ Pro W6" panose="020B0600000000000000" pitchFamily="34" charset="-128"/>
                <a:ea typeface="ヒラギノ角ゴ Pro W6" panose="020B0600000000000000" pitchFamily="34" charset="-128"/>
              </a:rPr>
              <a:t>【</a:t>
            </a:r>
            <a:r>
              <a:rPr lang="ja-JP" altLang="en-US" sz="1800" dirty="0">
                <a:latin typeface="ヒラギノ角ゴ Pro W6" panose="020B0600000000000000" pitchFamily="34" charset="-128"/>
                <a:ea typeface="ヒラギノ角ゴ Pro W6" panose="020B0600000000000000" pitchFamily="34" charset="-128"/>
              </a:rPr>
              <a:t>活動頻度</a:t>
            </a:r>
            <a:r>
              <a:rPr lang="en-US" altLang="ja-JP" sz="1800" dirty="0">
                <a:latin typeface="ヒラギノ角ゴ Pro W6" panose="020B0600000000000000" pitchFamily="34" charset="-128"/>
                <a:ea typeface="ヒラギノ角ゴ Pro W6" panose="020B0600000000000000" pitchFamily="34" charset="-128"/>
              </a:rPr>
              <a:t>】</a:t>
            </a:r>
            <a:r>
              <a:rPr lang="ja-JP" altLang="en-US" sz="1800" dirty="0">
                <a:latin typeface="ヒラギノ角ゴ Pro W6" panose="020B0600000000000000" pitchFamily="34" charset="-128"/>
                <a:ea typeface="ヒラギノ角ゴ Pro W6" panose="020B0600000000000000" pitchFamily="34" charset="-128"/>
              </a:rPr>
              <a:t>：週〇回　</a:t>
            </a:r>
            <a:r>
              <a:rPr lang="en-US" altLang="ja-JP" sz="1800" dirty="0">
                <a:latin typeface="ヒラギノ角ゴ Pro W6" panose="020B0600000000000000" pitchFamily="34" charset="-128"/>
                <a:ea typeface="ヒラギノ角ゴ Pro W6" panose="020B0600000000000000" pitchFamily="34" charset="-128"/>
              </a:rPr>
              <a:t>or </a:t>
            </a:r>
            <a:r>
              <a:rPr lang="ja-JP" altLang="en-US" sz="1800" dirty="0">
                <a:latin typeface="ヒラギノ角ゴ Pro W6" panose="020B0600000000000000" pitchFamily="34" charset="-128"/>
                <a:ea typeface="ヒラギノ角ゴ Pro W6" panose="020B0600000000000000" pitchFamily="34" charset="-128"/>
              </a:rPr>
              <a:t>常設（子どもが自由に選べる）</a:t>
            </a:r>
            <a:endParaRPr lang="en-US" altLang="ja-JP" sz="1800" dirty="0">
              <a:latin typeface="ヒラギノ角ゴ Pro W3" panose="020B0300000000000000" pitchFamily="34" charset="-128"/>
              <a:ea typeface="ヒラギノ角ゴ Pro W3" panose="020B0300000000000000" pitchFamily="34" charset="-128"/>
            </a:endParaRPr>
          </a:p>
          <a:p>
            <a:endParaRPr lang="en-US" altLang="ja-JP" sz="1800" dirty="0">
              <a:latin typeface="ヒラギノ角ゴ Pro W3" panose="020B0300000000000000" pitchFamily="34" charset="-128"/>
              <a:ea typeface="ヒラギノ角ゴ Pro W3" panose="020B0300000000000000" pitchFamily="34" charset="-128"/>
            </a:endParaRPr>
          </a:p>
          <a:p>
            <a:r>
              <a:rPr lang="en-US" altLang="ja-JP" sz="2000" dirty="0">
                <a:latin typeface="ヒラギノ角ゴ Pro W6" panose="020B0600000000000000" pitchFamily="34" charset="-128"/>
                <a:ea typeface="ヒラギノ角ゴ Pro W6" panose="020B0600000000000000" pitchFamily="34" charset="-128"/>
              </a:rPr>
              <a:t>【</a:t>
            </a:r>
            <a:r>
              <a:rPr lang="ja-JP" altLang="en-US" sz="2000" dirty="0">
                <a:latin typeface="ヒラギノ角ゴ Pro W6" panose="020B0600000000000000" pitchFamily="34" charset="-128"/>
                <a:ea typeface="ヒラギノ角ゴ Pro W6" panose="020B0600000000000000" pitchFamily="34" charset="-128"/>
              </a:rPr>
              <a:t>活動時間</a:t>
            </a:r>
            <a:r>
              <a:rPr lang="en-US" altLang="ja-JP" sz="2000" dirty="0">
                <a:latin typeface="ヒラギノ角ゴ Pro W6" panose="020B0600000000000000" pitchFamily="34" charset="-128"/>
                <a:ea typeface="ヒラギノ角ゴ Pro W6" panose="020B0600000000000000" pitchFamily="34" charset="-128"/>
              </a:rPr>
              <a:t>】</a:t>
            </a:r>
            <a:r>
              <a:rPr lang="ja-JP" altLang="en-US" sz="2000" dirty="0">
                <a:latin typeface="ヒラギノ角ゴ Pro W6" panose="020B0600000000000000" pitchFamily="34" charset="-128"/>
                <a:ea typeface="ヒラギノ角ゴ Pro W6" panose="020B0600000000000000" pitchFamily="34" charset="-128"/>
              </a:rPr>
              <a:t>：</a:t>
            </a:r>
            <a:r>
              <a:rPr lang="en-US" altLang="ja-JP" sz="2000" dirty="0">
                <a:latin typeface="ヒラギノ角ゴ Pro W6" panose="020B0600000000000000" pitchFamily="34" charset="-128"/>
                <a:ea typeface="ヒラギノ角ゴ Pro W6" panose="020B0600000000000000" pitchFamily="34" charset="-128"/>
              </a:rPr>
              <a:t>1</a:t>
            </a:r>
            <a:r>
              <a:rPr lang="ja-JP" altLang="en-US" sz="2000" dirty="0">
                <a:latin typeface="ヒラギノ角ゴ Pro W6" panose="020B0600000000000000" pitchFamily="34" charset="-128"/>
                <a:ea typeface="ヒラギノ角ゴ Pro W6" panose="020B0600000000000000" pitchFamily="34" charset="-128"/>
              </a:rPr>
              <a:t>回につき約〇分 （子どもがおおよそ活動している時間）</a:t>
            </a:r>
            <a:r>
              <a:rPr lang="ja-JP" altLang="en-US" sz="1600" dirty="0">
                <a:latin typeface="ヒラギノ角ゴ Pro W3" panose="020B0300000000000000" pitchFamily="34" charset="-128"/>
                <a:ea typeface="ヒラギノ角ゴ Pro W3" panose="020B0300000000000000" pitchFamily="34" charset="-128"/>
              </a:rPr>
              <a:t>　</a:t>
            </a:r>
          </a:p>
        </p:txBody>
      </p:sp>
      <p:sp>
        <p:nvSpPr>
          <p:cNvPr id="23" name="正方形/長方形 22">
            <a:extLst>
              <a:ext uri="{FF2B5EF4-FFF2-40B4-BE49-F238E27FC236}">
                <a16:creationId xmlns:a16="http://schemas.microsoft.com/office/drawing/2014/main" id="{C2E52D21-D5AD-67D6-6A00-334ABD62FBED}"/>
              </a:ext>
            </a:extLst>
          </p:cNvPr>
          <p:cNvSpPr/>
          <p:nvPr/>
        </p:nvSpPr>
        <p:spPr>
          <a:xfrm>
            <a:off x="6478619" y="4436338"/>
            <a:ext cx="1854161" cy="128691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2100" dirty="0">
                <a:solidFill>
                  <a:schemeClr val="tx1"/>
                </a:solidFill>
                <a:latin typeface="ヒラギノ角ゴ Pro W6" panose="020B0600000000000000" pitchFamily="34" charset="-128"/>
                <a:ea typeface="ヒラギノ角ゴ Pro W6" panose="020B0600000000000000" pitchFamily="34" charset="-128"/>
              </a:rPr>
              <a:t>写真貼り付け</a:t>
            </a:r>
          </a:p>
        </p:txBody>
      </p:sp>
      <p:sp>
        <p:nvSpPr>
          <p:cNvPr id="24" name="正方形/長方形 23">
            <a:extLst>
              <a:ext uri="{FF2B5EF4-FFF2-40B4-BE49-F238E27FC236}">
                <a16:creationId xmlns:a16="http://schemas.microsoft.com/office/drawing/2014/main" id="{9B22EC10-B5CF-E040-683A-4E92C706534E}"/>
              </a:ext>
            </a:extLst>
          </p:cNvPr>
          <p:cNvSpPr/>
          <p:nvPr/>
        </p:nvSpPr>
        <p:spPr>
          <a:xfrm>
            <a:off x="552220" y="4406918"/>
            <a:ext cx="1854161" cy="128691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2100" dirty="0">
                <a:solidFill>
                  <a:schemeClr val="tx1"/>
                </a:solidFill>
                <a:latin typeface="ヒラギノ角ゴ Pro W6" panose="020B0600000000000000" pitchFamily="34" charset="-128"/>
                <a:ea typeface="ヒラギノ角ゴ Pro W6" panose="020B0600000000000000" pitchFamily="34" charset="-128"/>
              </a:rPr>
              <a:t>写真貼り付け</a:t>
            </a:r>
          </a:p>
        </p:txBody>
      </p:sp>
    </p:spTree>
    <p:extLst>
      <p:ext uri="{BB962C8B-B14F-4D97-AF65-F5344CB8AC3E}">
        <p14:creationId xmlns:p14="http://schemas.microsoft.com/office/powerpoint/2010/main" val="13066680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正方形/長方形 9"/>
          <p:cNvSpPr/>
          <p:nvPr/>
        </p:nvSpPr>
        <p:spPr>
          <a:xfrm>
            <a:off x="658108" y="3532094"/>
            <a:ext cx="3313257" cy="2779059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2100" dirty="0">
                <a:solidFill>
                  <a:schemeClr val="tx1"/>
                </a:solidFill>
                <a:latin typeface="ヒラギノ角ゴ Pro W6" panose="020B0600000000000000" pitchFamily="34" charset="-128"/>
                <a:ea typeface="ヒラギノ角ゴ Pro W6" panose="020B0600000000000000" pitchFamily="34" charset="-128"/>
              </a:rPr>
              <a:t>写真貼り付け</a:t>
            </a:r>
          </a:p>
        </p:txBody>
      </p:sp>
      <p:sp>
        <p:nvSpPr>
          <p:cNvPr id="11" name="正方形/長方形 10"/>
          <p:cNvSpPr/>
          <p:nvPr/>
        </p:nvSpPr>
        <p:spPr>
          <a:xfrm>
            <a:off x="4984376" y="3532094"/>
            <a:ext cx="3406589" cy="2779059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2100" dirty="0">
                <a:solidFill>
                  <a:schemeClr val="tx1"/>
                </a:solidFill>
                <a:latin typeface="ヒラギノ角ゴ Pro W6" panose="020B0600000000000000" pitchFamily="34" charset="-128"/>
                <a:ea typeface="ヒラギノ角ゴ Pro W6" panose="020B0600000000000000" pitchFamily="34" charset="-128"/>
              </a:rPr>
              <a:t>写真貼り付け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8FA364C-3B00-1C6B-81A2-B5955D394A2E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0"/>
            <a:ext cx="9153525" cy="762000"/>
          </a:xfrm>
          <a:prstGeom prst="rect">
            <a:avLst/>
          </a:prstGeom>
          <a:solidFill>
            <a:srgbClr val="FFCF37"/>
          </a:solidFill>
          <a:ln w="28575">
            <a:solidFill>
              <a:srgbClr val="FFCF37"/>
            </a:solidFill>
          </a:ln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50000"/>
              </a:lnSpc>
            </a:pPr>
            <a:r>
              <a:rPr lang="ja-JP" altLang="en-US" sz="3200" dirty="0">
                <a:latin typeface="ヒラギノ角ゴ Pro W6" panose="020B0600000000000000" pitchFamily="34" charset="-128"/>
                <a:ea typeface="ヒラギノ角ゴ Pro W6" panose="020B0600000000000000" pitchFamily="34" charset="-128"/>
              </a:rPr>
              <a:t>今回の発達項目を選んだ背景</a:t>
            </a:r>
            <a:endParaRPr lang="en-US" altLang="ja-JP" sz="3200" b="1" dirty="0">
              <a:latin typeface="ヒラギノ角ゴ Pro W6" panose="020B0600000000000000" pitchFamily="34" charset="-128"/>
              <a:ea typeface="ヒラギノ角ゴ Pro W6" panose="020B0600000000000000" pitchFamily="34" charset="-128"/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C2F544C2-546E-2D9E-0ACC-962FFC0D8D21}"/>
              </a:ext>
            </a:extLst>
          </p:cNvPr>
          <p:cNvSpPr txBox="1"/>
          <p:nvPr/>
        </p:nvSpPr>
        <p:spPr>
          <a:xfrm>
            <a:off x="658108" y="1351301"/>
            <a:ext cx="7114291" cy="1200329"/>
          </a:xfrm>
          <a:prstGeom prst="rect">
            <a:avLst/>
          </a:prstGeom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kumimoji="1" lang="en-US" altLang="ja-JP" dirty="0">
                <a:latin typeface="ヒラギノ角ゴ Pro W6" panose="020B0600000000000000" pitchFamily="34" charset="-128"/>
                <a:ea typeface="ヒラギノ角ゴ Pro W6" panose="020B0600000000000000" pitchFamily="34" charset="-128"/>
              </a:rPr>
              <a:t>【</a:t>
            </a:r>
            <a:r>
              <a:rPr kumimoji="1" lang="ja-JP" altLang="en-US" dirty="0">
                <a:latin typeface="ヒラギノ角ゴ Pro W6" panose="020B0600000000000000" pitchFamily="34" charset="-128"/>
                <a:ea typeface="ヒラギノ角ゴ Pro W6" panose="020B0600000000000000" pitchFamily="34" charset="-128"/>
              </a:rPr>
              <a:t>現状の環境で困っていることなどをご記入ください</a:t>
            </a:r>
            <a:r>
              <a:rPr kumimoji="1" lang="en-US" altLang="ja-JP" dirty="0">
                <a:latin typeface="ヒラギノ角ゴ Pro W6" panose="020B0600000000000000" pitchFamily="34" charset="-128"/>
                <a:ea typeface="ヒラギノ角ゴ Pro W6" panose="020B0600000000000000" pitchFamily="34" charset="-128"/>
              </a:rPr>
              <a:t>】</a:t>
            </a:r>
          </a:p>
          <a:p>
            <a:r>
              <a:rPr kumimoji="1" lang="ja-JP" altLang="en-US" dirty="0">
                <a:latin typeface="ヒラギノ角ゴ Pro W6" panose="020B0600000000000000" pitchFamily="34" charset="-128"/>
                <a:ea typeface="ヒラギノ角ゴ Pro W6" panose="020B0600000000000000" pitchFamily="34" charset="-128"/>
              </a:rPr>
              <a:t>例：現状の環境だと、●●で、こういうことで困っていて、</a:t>
            </a:r>
            <a:endParaRPr kumimoji="1" lang="en-US" altLang="ja-JP" dirty="0">
              <a:latin typeface="ヒラギノ角ゴ Pro W6" panose="020B0600000000000000" pitchFamily="34" charset="-128"/>
              <a:ea typeface="ヒラギノ角ゴ Pro W6" panose="020B0600000000000000" pitchFamily="34" charset="-128"/>
            </a:endParaRPr>
          </a:p>
          <a:p>
            <a:r>
              <a:rPr kumimoji="1" lang="ja-JP" altLang="en-US" dirty="0">
                <a:latin typeface="ヒラギノ角ゴ Pro W6" panose="020B0600000000000000" pitchFamily="34" charset="-128"/>
                <a:ea typeface="ヒラギノ角ゴ Pro W6" panose="020B0600000000000000" pitchFamily="34" charset="-128"/>
              </a:rPr>
              <a:t>　　保育者がいつも子どもたちに声掛けしないといけなかった。</a:t>
            </a:r>
            <a:endParaRPr kumimoji="1" lang="en-US" altLang="ja-JP" dirty="0">
              <a:latin typeface="ヒラギノ角ゴ Pro W6" panose="020B0600000000000000" pitchFamily="34" charset="-128"/>
              <a:ea typeface="ヒラギノ角ゴ Pro W6" panose="020B0600000000000000" pitchFamily="34" charset="-128"/>
            </a:endParaRPr>
          </a:p>
          <a:p>
            <a:r>
              <a:rPr lang="ja-JP" altLang="en-US" dirty="0">
                <a:latin typeface="ヒラギノ角ゴ Pro W6" panose="020B0600000000000000" pitchFamily="34" charset="-128"/>
                <a:ea typeface="ヒラギノ角ゴ Pro W6" panose="020B0600000000000000" pitchFamily="34" charset="-128"/>
              </a:rPr>
              <a:t>　　</a:t>
            </a:r>
            <a:endParaRPr kumimoji="1" lang="en-US" altLang="ja-JP" dirty="0">
              <a:latin typeface="ヒラギノ角ゴ Pro W6" panose="020B0600000000000000" pitchFamily="34" charset="-128"/>
              <a:ea typeface="ヒラギノ角ゴ Pro W6" panose="020B0600000000000000" pitchFamily="34" charset="-128"/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2F2762AD-8E5C-7085-548C-222097809769}"/>
              </a:ext>
            </a:extLst>
          </p:cNvPr>
          <p:cNvSpPr txBox="1"/>
          <p:nvPr/>
        </p:nvSpPr>
        <p:spPr>
          <a:xfrm>
            <a:off x="658108" y="6418729"/>
            <a:ext cx="738323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600" dirty="0">
                <a:latin typeface="ヒラギノ角ゴ Pro W3" panose="020B0300000000000000" pitchFamily="34" charset="-128"/>
                <a:ea typeface="ヒラギノ角ゴ Pro W3" panose="020B0300000000000000" pitchFamily="34" charset="-128"/>
              </a:rPr>
              <a:t>※</a:t>
            </a:r>
            <a:r>
              <a:rPr lang="ja-JP" altLang="en-US" sz="1600" dirty="0">
                <a:latin typeface="ヒラギノ角ゴ Pro W3" panose="020B0300000000000000" pitchFamily="34" charset="-128"/>
                <a:ea typeface="ヒラギノ角ゴ Pro W3" panose="020B0300000000000000" pitchFamily="34" charset="-128"/>
              </a:rPr>
              <a:t>現状の環境の写真や困っているシーンの写真を貼ってください。</a:t>
            </a:r>
            <a:endParaRPr kumimoji="1" lang="en-US" altLang="ja-JP" sz="1600" dirty="0">
              <a:latin typeface="ヒラギノ角ゴ Pro W3" panose="020B0300000000000000" pitchFamily="34" charset="-128"/>
              <a:ea typeface="ヒラギノ角ゴ Pro W3" panose="020B0300000000000000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178766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28FA364C-3B00-1C6B-81A2-B5955D394A2E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0"/>
            <a:ext cx="9153525" cy="762000"/>
          </a:xfrm>
          <a:prstGeom prst="rect">
            <a:avLst/>
          </a:prstGeom>
          <a:solidFill>
            <a:srgbClr val="FFCF37"/>
          </a:solidFill>
          <a:ln w="28575">
            <a:solidFill>
              <a:srgbClr val="FFCF37"/>
            </a:solidFill>
          </a:ln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50000"/>
              </a:lnSpc>
            </a:pPr>
            <a:r>
              <a:rPr lang="ja-JP" altLang="en-US" sz="3200" b="1" dirty="0">
                <a:latin typeface="ヒラギノ角ゴ Pro W6" panose="020B0600000000000000" pitchFamily="34" charset="-128"/>
                <a:ea typeface="ヒラギノ角ゴ Pro W6" panose="020B0600000000000000" pitchFamily="34" charset="-128"/>
              </a:rPr>
              <a:t>今回、用意した環境</a:t>
            </a:r>
            <a:endParaRPr lang="en-US" altLang="ja-JP" sz="3200" b="1" dirty="0">
              <a:latin typeface="ヒラギノ角ゴ Pro W6" panose="020B0600000000000000" pitchFamily="34" charset="-128"/>
              <a:ea typeface="ヒラギノ角ゴ Pro W6" panose="020B0600000000000000" pitchFamily="34" charset="-128"/>
            </a:endParaRP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217840C8-30CC-46EE-4A51-1DB1318631E9}"/>
              </a:ext>
            </a:extLst>
          </p:cNvPr>
          <p:cNvSpPr txBox="1"/>
          <p:nvPr/>
        </p:nvSpPr>
        <p:spPr>
          <a:xfrm>
            <a:off x="527375" y="1217511"/>
            <a:ext cx="711055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>
                <a:latin typeface="ヒラギノ角ゴ Pro W6" panose="020B0600000000000000" pitchFamily="34" charset="-128"/>
                <a:ea typeface="ヒラギノ角ゴ Pro W6" panose="020B0600000000000000" pitchFamily="34" charset="-128"/>
              </a:rPr>
              <a:t>【</a:t>
            </a:r>
            <a:r>
              <a:rPr kumimoji="1" lang="ja-JP" altLang="en-US" dirty="0">
                <a:latin typeface="ヒラギノ角ゴ Pro W6" panose="020B0600000000000000" pitchFamily="34" charset="-128"/>
                <a:ea typeface="ヒラギノ角ゴ Pro W6" panose="020B0600000000000000" pitchFamily="34" charset="-128"/>
              </a:rPr>
              <a:t>今回取り組んだ環境についてご記入ください</a:t>
            </a:r>
            <a:r>
              <a:rPr kumimoji="1" lang="en-US" altLang="ja-JP" dirty="0">
                <a:latin typeface="ヒラギノ角ゴ Pro W6" panose="020B0600000000000000" pitchFamily="34" charset="-128"/>
                <a:ea typeface="ヒラギノ角ゴ Pro W6" panose="020B0600000000000000" pitchFamily="34" charset="-128"/>
              </a:rPr>
              <a:t>】</a:t>
            </a:r>
          </a:p>
          <a:p>
            <a:r>
              <a:rPr kumimoji="1" lang="ja-JP" altLang="en-US" dirty="0">
                <a:latin typeface="ヒラギノ角ゴ Pro W6" panose="020B0600000000000000" pitchFamily="34" charset="-128"/>
                <a:ea typeface="ヒラギノ角ゴ Pro W6" panose="020B0600000000000000" pitchFamily="34" charset="-128"/>
              </a:rPr>
              <a:t>例：マークだと子ども自身が自分のものと認識が</a:t>
            </a:r>
            <a:endParaRPr kumimoji="1" lang="en-US" altLang="ja-JP" dirty="0">
              <a:latin typeface="ヒラギノ角ゴ Pro W6" panose="020B0600000000000000" pitchFamily="34" charset="-128"/>
              <a:ea typeface="ヒラギノ角ゴ Pro W6" panose="020B0600000000000000" pitchFamily="34" charset="-128"/>
            </a:endParaRPr>
          </a:p>
          <a:p>
            <a:r>
              <a:rPr lang="ja-JP" altLang="en-US" dirty="0">
                <a:latin typeface="ヒラギノ角ゴ Pro W6" panose="020B0600000000000000" pitchFamily="34" charset="-128"/>
                <a:ea typeface="ヒラギノ角ゴ Pro W6" panose="020B0600000000000000" pitchFamily="34" charset="-128"/>
              </a:rPr>
              <a:t>　　</a:t>
            </a:r>
            <a:r>
              <a:rPr kumimoji="1" lang="ja-JP" altLang="en-US" dirty="0">
                <a:latin typeface="ヒラギノ角ゴ Pro W6" panose="020B0600000000000000" pitchFamily="34" charset="-128"/>
                <a:ea typeface="ヒラギノ角ゴ Pro W6" panose="020B0600000000000000" pitchFamily="34" charset="-128"/>
              </a:rPr>
              <a:t>出来なかったため、</a:t>
            </a:r>
            <a:r>
              <a:rPr lang="ja-JP" altLang="en-US" dirty="0">
                <a:latin typeface="ヒラギノ角ゴ Pro W6" panose="020B0600000000000000" pitchFamily="34" charset="-128"/>
                <a:ea typeface="ヒラギノ角ゴ Pro W6" panose="020B0600000000000000" pitchFamily="34" charset="-128"/>
              </a:rPr>
              <a:t>顔写真を貼り子ども自身が自分で</a:t>
            </a:r>
            <a:endParaRPr lang="en-US" altLang="ja-JP" dirty="0">
              <a:latin typeface="ヒラギノ角ゴ Pro W6" panose="020B0600000000000000" pitchFamily="34" charset="-128"/>
              <a:ea typeface="ヒラギノ角ゴ Pro W6" panose="020B0600000000000000" pitchFamily="34" charset="-128"/>
            </a:endParaRPr>
          </a:p>
          <a:p>
            <a:r>
              <a:rPr lang="ja-JP" altLang="en-US" dirty="0">
                <a:latin typeface="ヒラギノ角ゴ Pro W6" panose="020B0600000000000000" pitchFamily="34" charset="-128"/>
                <a:ea typeface="ヒラギノ角ゴ Pro W6" panose="020B0600000000000000" pitchFamily="34" charset="-128"/>
              </a:rPr>
              <a:t>　　自分の物と気づける環境づくりを行いました。</a:t>
            </a:r>
            <a:endParaRPr kumimoji="1" lang="ja-JP" altLang="en-US" dirty="0">
              <a:latin typeface="ヒラギノ角ゴ Pro W6" panose="020B0600000000000000" pitchFamily="34" charset="-128"/>
              <a:ea typeface="ヒラギノ角ゴ Pro W6" panose="020B0600000000000000" pitchFamily="34" charset="-128"/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8828AE50-C8BB-5CCC-32ED-676E5F75DBF5}"/>
              </a:ext>
            </a:extLst>
          </p:cNvPr>
          <p:cNvSpPr txBox="1"/>
          <p:nvPr/>
        </p:nvSpPr>
        <p:spPr>
          <a:xfrm>
            <a:off x="631213" y="6105381"/>
            <a:ext cx="738323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600" dirty="0">
                <a:latin typeface="ヒラギノ角ゴ Pro W3" panose="020B0300000000000000" pitchFamily="34" charset="-128"/>
                <a:ea typeface="ヒラギノ角ゴ Pro W3" panose="020B0300000000000000" pitchFamily="34" charset="-128"/>
              </a:rPr>
              <a:t>※</a:t>
            </a:r>
            <a:r>
              <a:rPr lang="ja-JP" altLang="en-US" sz="1600" dirty="0">
                <a:latin typeface="ヒラギノ角ゴ Pro W3" panose="020B0300000000000000" pitchFamily="34" charset="-128"/>
                <a:ea typeface="ヒラギノ角ゴ Pro W3" panose="020B0300000000000000" pitchFamily="34" charset="-128"/>
              </a:rPr>
              <a:t>現状の環境の写真や困っているシーンの写真を貼ってください。</a:t>
            </a:r>
            <a:endParaRPr kumimoji="1" lang="en-US" altLang="ja-JP" sz="1600" dirty="0">
              <a:latin typeface="ヒラギノ角ゴ Pro W3" panose="020B0300000000000000" pitchFamily="34" charset="-128"/>
              <a:ea typeface="ヒラギノ角ゴ Pro W3" panose="020B0300000000000000" pitchFamily="34" charset="-128"/>
            </a:endParaRPr>
          </a:p>
        </p:txBody>
      </p:sp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E5A40235-4B98-944F-EDCA-B72FF2AB9466}"/>
              </a:ext>
            </a:extLst>
          </p:cNvPr>
          <p:cNvSpPr/>
          <p:nvPr/>
        </p:nvSpPr>
        <p:spPr>
          <a:xfrm>
            <a:off x="635398" y="3173506"/>
            <a:ext cx="3313257" cy="2779059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2100" dirty="0">
                <a:solidFill>
                  <a:schemeClr val="tx1"/>
                </a:solidFill>
                <a:latin typeface="ヒラギノ角ゴ Pro W6" panose="020B0600000000000000" pitchFamily="34" charset="-128"/>
                <a:ea typeface="ヒラギノ角ゴ Pro W6" panose="020B0600000000000000" pitchFamily="34" charset="-128"/>
              </a:rPr>
              <a:t>写真貼り付け</a:t>
            </a:r>
          </a:p>
        </p:txBody>
      </p:sp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668C81E6-6BE8-926C-948D-813E9C395361}"/>
              </a:ext>
            </a:extLst>
          </p:cNvPr>
          <p:cNvSpPr/>
          <p:nvPr/>
        </p:nvSpPr>
        <p:spPr>
          <a:xfrm>
            <a:off x="5195345" y="3173505"/>
            <a:ext cx="3313257" cy="2779059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2100" dirty="0">
                <a:solidFill>
                  <a:schemeClr val="tx1"/>
                </a:solidFill>
                <a:latin typeface="ヒラギノ角ゴ Pro W6" panose="020B0600000000000000" pitchFamily="34" charset="-128"/>
                <a:ea typeface="ヒラギノ角ゴ Pro W6" panose="020B0600000000000000" pitchFamily="34" charset="-128"/>
              </a:rPr>
              <a:t>写真貼り付け</a:t>
            </a:r>
          </a:p>
        </p:txBody>
      </p:sp>
    </p:spTree>
    <p:extLst>
      <p:ext uri="{BB962C8B-B14F-4D97-AF65-F5344CB8AC3E}">
        <p14:creationId xmlns:p14="http://schemas.microsoft.com/office/powerpoint/2010/main" val="368642781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タイトル 3"/>
          <p:cNvSpPr>
            <a:spLocks noGrp="1"/>
          </p:cNvSpPr>
          <p:nvPr>
            <p:ph type="title"/>
          </p:nvPr>
        </p:nvSpPr>
        <p:spPr>
          <a:xfrm>
            <a:off x="658110" y="1388164"/>
            <a:ext cx="7886700" cy="994172"/>
          </a:xfrm>
        </p:spPr>
        <p:txBody>
          <a:bodyPr>
            <a:noAutofit/>
          </a:bodyPr>
          <a:lstStyle/>
          <a:p>
            <a:r>
              <a:rPr lang="en-US" altLang="ja-JP" sz="1800" dirty="0">
                <a:latin typeface="ヒラギノ角ゴ Pro W6" panose="020B0600000000000000" pitchFamily="34" charset="-128"/>
                <a:ea typeface="ヒラギノ角ゴ Pro W6" panose="020B0600000000000000" pitchFamily="34" charset="-128"/>
              </a:rPr>
              <a:t>【</a:t>
            </a:r>
            <a:r>
              <a:rPr lang="ja-JP" altLang="en-US" sz="1800" dirty="0">
                <a:latin typeface="ヒラギノ角ゴ Pro W6" panose="020B0600000000000000" pitchFamily="34" charset="-128"/>
                <a:ea typeface="ヒラギノ角ゴ Pro W6" panose="020B0600000000000000" pitchFamily="34" charset="-128"/>
              </a:rPr>
              <a:t>取り組むとき、どのような工夫をしましたか？ </a:t>
            </a:r>
            <a:r>
              <a:rPr lang="en-US" altLang="ja-JP" sz="1800" dirty="0">
                <a:latin typeface="ヒラギノ角ゴ Pro W6" panose="020B0600000000000000" pitchFamily="34" charset="-128"/>
                <a:ea typeface="ヒラギノ角ゴ Pro W6" panose="020B0600000000000000" pitchFamily="34" charset="-128"/>
              </a:rPr>
              <a:t>】</a:t>
            </a:r>
            <a:br>
              <a:rPr lang="en-US" altLang="ja-JP" sz="1800" dirty="0">
                <a:latin typeface="ヒラギノ角ゴ Pro W6" panose="020B0600000000000000" pitchFamily="34" charset="-128"/>
                <a:ea typeface="ヒラギノ角ゴ Pro W6" panose="020B0600000000000000" pitchFamily="34" charset="-128"/>
              </a:rPr>
            </a:br>
            <a:r>
              <a:rPr lang="ja-JP" altLang="en-US" sz="1800" dirty="0">
                <a:latin typeface="ヒラギノ角ゴ Pro W6" panose="020B0600000000000000" pitchFamily="34" charset="-128"/>
                <a:ea typeface="ヒラギノ角ゴ Pro W6" panose="020B0600000000000000" pitchFamily="34" charset="-128"/>
              </a:rPr>
              <a:t>　取り組むときに工夫した点などをご記入ください。</a:t>
            </a:r>
            <a:br>
              <a:rPr lang="en-US" altLang="ja-JP" sz="1800" dirty="0">
                <a:latin typeface="ヒラギノ角ゴ Pro W3" panose="020B0300000000000000" pitchFamily="34" charset="-128"/>
                <a:ea typeface="ヒラギノ角ゴ Pro W3" panose="020B0300000000000000" pitchFamily="34" charset="-128"/>
              </a:rPr>
            </a:br>
            <a:br>
              <a:rPr lang="en-US" altLang="ja-JP" sz="1800" dirty="0">
                <a:latin typeface="ヒラギノ角ゴ Pro W3" panose="020B0300000000000000" pitchFamily="34" charset="-128"/>
                <a:ea typeface="ヒラギノ角ゴ Pro W3" panose="020B0300000000000000" pitchFamily="34" charset="-128"/>
              </a:rPr>
            </a:br>
            <a:endParaRPr lang="ja-JP" altLang="en-US" sz="1800" dirty="0">
              <a:latin typeface="ヒラギノ角ゴ Pro W3" panose="020B0300000000000000" pitchFamily="34" charset="-128"/>
              <a:ea typeface="ヒラギノ角ゴ Pro W3" panose="020B0300000000000000" pitchFamily="34" charset="-128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8FA364C-3B00-1C6B-81A2-B5955D394A2E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0"/>
            <a:ext cx="9153525" cy="762000"/>
          </a:xfrm>
          <a:prstGeom prst="rect">
            <a:avLst/>
          </a:prstGeom>
          <a:solidFill>
            <a:srgbClr val="FFCF37"/>
          </a:solidFill>
          <a:ln w="28575">
            <a:solidFill>
              <a:srgbClr val="FFCF37"/>
            </a:solidFill>
          </a:ln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50000"/>
              </a:lnSpc>
            </a:pPr>
            <a:r>
              <a:rPr lang="ja-JP" altLang="en-US" sz="3200" b="1" dirty="0">
                <a:latin typeface="ヒラギノ角ゴ Pro W6" panose="020B0600000000000000" pitchFamily="34" charset="-128"/>
                <a:ea typeface="ヒラギノ角ゴ Pro W6" panose="020B0600000000000000" pitchFamily="34" charset="-128"/>
              </a:rPr>
              <a:t>環境づくりで配慮・工夫した点</a:t>
            </a:r>
            <a:endParaRPr lang="en-US" altLang="ja-JP" sz="3200" b="1" dirty="0">
              <a:latin typeface="ヒラギノ角ゴ Pro W6" panose="020B0600000000000000" pitchFamily="34" charset="-128"/>
              <a:ea typeface="ヒラギノ角ゴ Pro W6" panose="020B0600000000000000" pitchFamily="34" charset="-128"/>
            </a:endParaRPr>
          </a:p>
        </p:txBody>
      </p:sp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B95ABE66-5B3E-DD0F-7654-B7D852B3C7E8}"/>
              </a:ext>
            </a:extLst>
          </p:cNvPr>
          <p:cNvSpPr/>
          <p:nvPr/>
        </p:nvSpPr>
        <p:spPr>
          <a:xfrm>
            <a:off x="738791" y="3236258"/>
            <a:ext cx="3313257" cy="2779059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2100" dirty="0">
                <a:solidFill>
                  <a:schemeClr val="tx1"/>
                </a:solidFill>
                <a:latin typeface="ヒラギノ角ゴ Pro W6" panose="020B0600000000000000" pitchFamily="34" charset="-128"/>
                <a:ea typeface="ヒラギノ角ゴ Pro W6" panose="020B0600000000000000" pitchFamily="34" charset="-128"/>
              </a:rPr>
              <a:t>写真貼り付け</a:t>
            </a:r>
          </a:p>
        </p:txBody>
      </p:sp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E78A5D34-63A3-D125-3C69-A110ED412A71}"/>
              </a:ext>
            </a:extLst>
          </p:cNvPr>
          <p:cNvSpPr/>
          <p:nvPr/>
        </p:nvSpPr>
        <p:spPr>
          <a:xfrm>
            <a:off x="4952202" y="3236258"/>
            <a:ext cx="3313257" cy="2779059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2100" dirty="0">
                <a:solidFill>
                  <a:schemeClr val="tx1"/>
                </a:solidFill>
                <a:latin typeface="ヒラギノ角ゴ Pro W6" panose="020B0600000000000000" pitchFamily="34" charset="-128"/>
                <a:ea typeface="ヒラギノ角ゴ Pro W6" panose="020B0600000000000000" pitchFamily="34" charset="-128"/>
              </a:rPr>
              <a:t>写真貼り付け</a:t>
            </a:r>
          </a:p>
        </p:txBody>
      </p:sp>
    </p:spTree>
    <p:extLst>
      <p:ext uri="{BB962C8B-B14F-4D97-AF65-F5344CB8AC3E}">
        <p14:creationId xmlns:p14="http://schemas.microsoft.com/office/powerpoint/2010/main" val="423507314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タイトル 3"/>
          <p:cNvSpPr>
            <a:spLocks noGrp="1"/>
          </p:cNvSpPr>
          <p:nvPr>
            <p:ph type="title"/>
          </p:nvPr>
        </p:nvSpPr>
        <p:spPr>
          <a:xfrm>
            <a:off x="420965" y="1181773"/>
            <a:ext cx="8544809" cy="1364456"/>
          </a:xfrm>
        </p:spPr>
        <p:txBody>
          <a:bodyPr>
            <a:normAutofit/>
          </a:bodyPr>
          <a:lstStyle/>
          <a:p>
            <a:br>
              <a:rPr lang="ja-JP" altLang="en-US" sz="1800" dirty="0">
                <a:latin typeface="ヒラギノ角ゴ Pro W6" panose="020B0600000000000000" pitchFamily="34" charset="-128"/>
                <a:ea typeface="ヒラギノ角ゴ Pro W6" panose="020B0600000000000000" pitchFamily="34" charset="-128"/>
              </a:rPr>
            </a:br>
            <a:r>
              <a:rPr lang="en-US" altLang="ja-JP" sz="1800" dirty="0">
                <a:latin typeface="ヒラギノ角ゴ Pro W6" panose="020B0600000000000000" pitchFamily="34" charset="-128"/>
                <a:ea typeface="ヒラギノ角ゴ Pro W6" panose="020B0600000000000000" pitchFamily="34" charset="-128"/>
              </a:rPr>
              <a:t>【</a:t>
            </a:r>
            <a:r>
              <a:rPr lang="ja-JP" altLang="en-US" sz="1800" dirty="0">
                <a:latin typeface="ヒラギノ角ゴ Pro W6" panose="020B0600000000000000" pitchFamily="34" charset="-128"/>
                <a:ea typeface="ヒラギノ角ゴ Pro W6" panose="020B0600000000000000" pitchFamily="34" charset="-128"/>
              </a:rPr>
              <a:t>子どもたちの様子はどう変化しましたか？</a:t>
            </a:r>
            <a:r>
              <a:rPr lang="en-US" altLang="ja-JP" sz="1800" dirty="0">
                <a:latin typeface="ヒラギノ角ゴ Pro W6" panose="020B0600000000000000" pitchFamily="34" charset="-128"/>
                <a:ea typeface="ヒラギノ角ゴ Pro W6" panose="020B0600000000000000" pitchFamily="34" charset="-128"/>
              </a:rPr>
              <a:t>】</a:t>
            </a:r>
            <a:br>
              <a:rPr lang="en-US" altLang="ja-JP" sz="1800" dirty="0">
                <a:latin typeface="ヒラギノ角ゴ Pro W6" panose="020B0600000000000000" pitchFamily="34" charset="-128"/>
                <a:ea typeface="ヒラギノ角ゴ Pro W6" panose="020B0600000000000000" pitchFamily="34" charset="-128"/>
              </a:rPr>
            </a:br>
            <a:r>
              <a:rPr lang="ja-JP" altLang="en-US" sz="1800" dirty="0">
                <a:latin typeface="ヒラギノ角ゴ Pro W6" panose="020B0600000000000000" pitchFamily="34" charset="-128"/>
                <a:ea typeface="ヒラギノ角ゴ Pro W6" panose="020B0600000000000000" pitchFamily="34" charset="-128"/>
              </a:rPr>
              <a:t>　子どもたちの様子や遊び方から学んだことなどをご記入ください。</a:t>
            </a:r>
            <a:br>
              <a:rPr lang="ja-JP" altLang="en-US" sz="1800" dirty="0">
                <a:latin typeface="ヒラギノ角ゴ Pro W6" panose="020B0600000000000000" pitchFamily="34" charset="-128"/>
                <a:ea typeface="ヒラギノ角ゴ Pro W6" panose="020B0600000000000000" pitchFamily="34" charset="-128"/>
              </a:rPr>
            </a:br>
            <a:br>
              <a:rPr lang="en-US" altLang="ja-JP" sz="1800" dirty="0">
                <a:latin typeface="ヒラギノ角ゴ Pro W6" panose="020B0600000000000000" pitchFamily="34" charset="-128"/>
                <a:ea typeface="ヒラギノ角ゴ Pro W6" panose="020B0600000000000000" pitchFamily="34" charset="-128"/>
              </a:rPr>
            </a:br>
            <a:endParaRPr lang="ja-JP" altLang="en-US" sz="1500" dirty="0">
              <a:latin typeface="ヒラギノ角ゴ Pro W3" panose="020B0300000000000000" pitchFamily="34" charset="-128"/>
              <a:ea typeface="ヒラギノ角ゴ Pro W3" panose="020B0300000000000000" pitchFamily="34" charset="-128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9DEEF7B9-49C9-1401-919C-8D6E27F8E7E1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0"/>
            <a:ext cx="9153525" cy="762000"/>
          </a:xfrm>
          <a:prstGeom prst="rect">
            <a:avLst/>
          </a:prstGeom>
          <a:solidFill>
            <a:srgbClr val="FFCF37"/>
          </a:solidFill>
          <a:ln w="28575">
            <a:solidFill>
              <a:srgbClr val="FFCF37"/>
            </a:solidFill>
          </a:ln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50000"/>
              </a:lnSpc>
            </a:pPr>
            <a:r>
              <a:rPr lang="ja-JP" altLang="en-US" sz="3200" b="1" dirty="0">
                <a:latin typeface="ヒラギノ角ゴ Pro W6" panose="020B0600000000000000" pitchFamily="34" charset="-128"/>
                <a:ea typeface="ヒラギノ角ゴ Pro W6" panose="020B0600000000000000" pitchFamily="34" charset="-128"/>
              </a:rPr>
              <a:t>子どもの様子の変化</a:t>
            </a:r>
            <a:endParaRPr lang="en-US" altLang="ja-JP" sz="3200" b="1" dirty="0">
              <a:latin typeface="ヒラギノ角ゴ Pro W6" panose="020B0600000000000000" pitchFamily="34" charset="-128"/>
              <a:ea typeface="ヒラギノ角ゴ Pro W6" panose="020B0600000000000000" pitchFamily="34" charset="-128"/>
            </a:endParaRPr>
          </a:p>
        </p:txBody>
      </p:sp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EF384A4C-09A4-F7BC-C8F9-1B89BD27EEFC}"/>
              </a:ext>
            </a:extLst>
          </p:cNvPr>
          <p:cNvSpPr/>
          <p:nvPr/>
        </p:nvSpPr>
        <p:spPr>
          <a:xfrm>
            <a:off x="738791" y="3236258"/>
            <a:ext cx="3313257" cy="2779059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2100" dirty="0">
                <a:solidFill>
                  <a:schemeClr val="tx1"/>
                </a:solidFill>
                <a:latin typeface="ヒラギノ角ゴ Pro W6" panose="020B0600000000000000" pitchFamily="34" charset="-128"/>
                <a:ea typeface="ヒラギノ角ゴ Pro W6" panose="020B0600000000000000" pitchFamily="34" charset="-128"/>
              </a:rPr>
              <a:t>写真貼り付け</a:t>
            </a:r>
          </a:p>
        </p:txBody>
      </p:sp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42A2C9E6-56D9-34DE-09C7-B23571FC484B}"/>
              </a:ext>
            </a:extLst>
          </p:cNvPr>
          <p:cNvSpPr/>
          <p:nvPr/>
        </p:nvSpPr>
        <p:spPr>
          <a:xfrm>
            <a:off x="4988062" y="3236258"/>
            <a:ext cx="3313257" cy="2779059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2100" dirty="0">
                <a:solidFill>
                  <a:schemeClr val="tx1"/>
                </a:solidFill>
                <a:latin typeface="ヒラギノ角ゴ Pro W6" panose="020B0600000000000000" pitchFamily="34" charset="-128"/>
                <a:ea typeface="ヒラギノ角ゴ Pro W6" panose="020B0600000000000000" pitchFamily="34" charset="-128"/>
              </a:rPr>
              <a:t>写真貼り付け</a:t>
            </a:r>
          </a:p>
        </p:txBody>
      </p:sp>
    </p:spTree>
    <p:extLst>
      <p:ext uri="{BB962C8B-B14F-4D97-AF65-F5344CB8AC3E}">
        <p14:creationId xmlns:p14="http://schemas.microsoft.com/office/powerpoint/2010/main" val="275828957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タイトル 3"/>
          <p:cNvSpPr>
            <a:spLocks noGrp="1"/>
          </p:cNvSpPr>
          <p:nvPr>
            <p:ph type="title"/>
          </p:nvPr>
        </p:nvSpPr>
        <p:spPr>
          <a:xfrm>
            <a:off x="750020" y="2923911"/>
            <a:ext cx="7886700" cy="994172"/>
          </a:xfrm>
        </p:spPr>
        <p:txBody>
          <a:bodyPr>
            <a:normAutofit fontScale="90000"/>
          </a:bodyPr>
          <a:lstStyle/>
          <a:p>
            <a:br>
              <a:rPr lang="ja-JP" altLang="en-US" sz="1800" dirty="0">
                <a:latin typeface="ヒラギノ角ゴ Pro W6" panose="020B0600000000000000" pitchFamily="34" charset="-128"/>
                <a:ea typeface="ヒラギノ角ゴ Pro W6" panose="020B0600000000000000" pitchFamily="34" charset="-128"/>
              </a:rPr>
            </a:br>
            <a:br>
              <a:rPr lang="ja-JP" altLang="en-US" sz="2000" dirty="0">
                <a:latin typeface="ヒラギノ角ゴ Pro W6" panose="020B0600000000000000" pitchFamily="34" charset="-128"/>
                <a:ea typeface="ヒラギノ角ゴ Pro W6" panose="020B0600000000000000" pitchFamily="34" charset="-128"/>
              </a:rPr>
            </a:br>
            <a:r>
              <a:rPr lang="en-US" altLang="ja-JP" sz="2000" dirty="0">
                <a:latin typeface="ヒラギノ角ゴ Pro W6" panose="020B0600000000000000" pitchFamily="34" charset="-128"/>
                <a:ea typeface="ヒラギノ角ゴ Pro W6" panose="020B0600000000000000" pitchFamily="34" charset="-128"/>
              </a:rPr>
              <a:t>【</a:t>
            </a:r>
            <a:r>
              <a:rPr lang="ja-JP" altLang="en-US" sz="2000" dirty="0">
                <a:latin typeface="ヒラギノ角ゴ Pro W6" panose="020B0600000000000000" pitchFamily="34" charset="-128"/>
                <a:ea typeface="ヒラギノ角ゴ Pro W6" panose="020B0600000000000000" pitchFamily="34" charset="-128"/>
              </a:rPr>
              <a:t>取り組んでみての課題</a:t>
            </a:r>
            <a:r>
              <a:rPr lang="en-US" altLang="ja-JP" sz="2000" dirty="0">
                <a:latin typeface="ヒラギノ角ゴ Pro W6" panose="020B0600000000000000" pitchFamily="34" charset="-128"/>
                <a:ea typeface="ヒラギノ角ゴ Pro W6" panose="020B0600000000000000" pitchFamily="34" charset="-128"/>
              </a:rPr>
              <a:t>】</a:t>
            </a:r>
            <a:br>
              <a:rPr lang="en-US" altLang="ja-JP" sz="1800" dirty="0">
                <a:latin typeface="ヒラギノ角ゴ Pro W6" panose="020B0600000000000000" pitchFamily="34" charset="-128"/>
                <a:ea typeface="ヒラギノ角ゴ Pro W6" panose="020B0600000000000000" pitchFamily="34" charset="-128"/>
              </a:rPr>
            </a:br>
            <a:r>
              <a:rPr lang="ja-JP" altLang="en-US" sz="1800" dirty="0">
                <a:latin typeface="ヒラギノ角ゴ Pro W6" panose="020B0600000000000000" pitchFamily="34" charset="-128"/>
                <a:ea typeface="ヒラギノ角ゴ Pro W6" panose="020B0600000000000000" pitchFamily="34" charset="-128"/>
              </a:rPr>
              <a:t>　　</a:t>
            </a:r>
            <a:br>
              <a:rPr lang="en-US" altLang="ja-JP" sz="1800" dirty="0">
                <a:latin typeface="ヒラギノ角ゴ Pro W3" panose="020B0300000000000000" pitchFamily="34" charset="-128"/>
                <a:ea typeface="ヒラギノ角ゴ Pro W3" panose="020B0300000000000000" pitchFamily="34" charset="-128"/>
              </a:rPr>
            </a:br>
            <a:br>
              <a:rPr lang="en-US" altLang="ja-JP" sz="1800" dirty="0">
                <a:latin typeface="ヒラギノ角ゴ Pro W3" panose="020B0300000000000000" pitchFamily="34" charset="-128"/>
                <a:ea typeface="ヒラギノ角ゴ Pro W3" panose="020B0300000000000000" pitchFamily="34" charset="-128"/>
              </a:rPr>
            </a:br>
            <a:br>
              <a:rPr lang="en-US" altLang="ja-JP" sz="1800" dirty="0">
                <a:latin typeface="ヒラギノ角ゴ Pro W3" panose="020B0300000000000000" pitchFamily="34" charset="-128"/>
                <a:ea typeface="ヒラギノ角ゴ Pro W3" panose="020B0300000000000000" pitchFamily="34" charset="-128"/>
              </a:rPr>
            </a:br>
            <a:br>
              <a:rPr lang="en-US" altLang="ja-JP" sz="1800" dirty="0">
                <a:latin typeface="ヒラギノ角ゴ Pro W3" panose="020B0300000000000000" pitchFamily="34" charset="-128"/>
                <a:ea typeface="ヒラギノ角ゴ Pro W3" panose="020B0300000000000000" pitchFamily="34" charset="-128"/>
              </a:rPr>
            </a:br>
            <a:br>
              <a:rPr lang="en-US" altLang="ja-JP" sz="1800" dirty="0">
                <a:latin typeface="ヒラギノ角ゴ Pro W3" panose="020B0300000000000000" pitchFamily="34" charset="-128"/>
                <a:ea typeface="ヒラギノ角ゴ Pro W3" panose="020B0300000000000000" pitchFamily="34" charset="-128"/>
              </a:rPr>
            </a:br>
            <a:br>
              <a:rPr lang="en-US" altLang="ja-JP" sz="1800" dirty="0">
                <a:latin typeface="ヒラギノ角ゴ Pro W3" panose="020B0300000000000000" pitchFamily="34" charset="-128"/>
                <a:ea typeface="ヒラギノ角ゴ Pro W3" panose="020B0300000000000000" pitchFamily="34" charset="-128"/>
              </a:rPr>
            </a:br>
            <a:br>
              <a:rPr lang="en-US" altLang="ja-JP" sz="1800" dirty="0">
                <a:latin typeface="ヒラギノ角ゴ Pro W6" panose="020B0600000000000000" pitchFamily="34" charset="-128"/>
                <a:ea typeface="ヒラギノ角ゴ Pro W6" panose="020B0600000000000000" pitchFamily="34" charset="-128"/>
              </a:rPr>
            </a:br>
            <a:r>
              <a:rPr lang="en-US" altLang="ja-JP" sz="2000" dirty="0">
                <a:latin typeface="ヒラギノ角ゴ Pro W6" panose="020B0600000000000000" pitchFamily="34" charset="-128"/>
                <a:ea typeface="ヒラギノ角ゴ Pro W6" panose="020B0600000000000000" pitchFamily="34" charset="-128"/>
              </a:rPr>
              <a:t>【</a:t>
            </a:r>
            <a:r>
              <a:rPr lang="ja-JP" altLang="en-US" sz="2000" dirty="0">
                <a:latin typeface="ヒラギノ角ゴ Pro W6" panose="020B0600000000000000" pitchFamily="34" charset="-128"/>
                <a:ea typeface="ヒラギノ角ゴ Pro W6" panose="020B0600000000000000" pitchFamily="34" charset="-128"/>
              </a:rPr>
              <a:t>次にやってみたいこと</a:t>
            </a:r>
            <a:r>
              <a:rPr lang="en-US" altLang="ja-JP" sz="2000" dirty="0">
                <a:latin typeface="ヒラギノ角ゴ Pro W6" panose="020B0600000000000000" pitchFamily="34" charset="-128"/>
                <a:ea typeface="ヒラギノ角ゴ Pro W6" panose="020B0600000000000000" pitchFamily="34" charset="-128"/>
              </a:rPr>
              <a:t>】</a:t>
            </a:r>
            <a:br>
              <a:rPr lang="ja-JP" altLang="en-US" sz="1800" dirty="0">
                <a:latin typeface="ヒラギノ角ゴ Pro W6" panose="020B0600000000000000" pitchFamily="34" charset="-128"/>
                <a:ea typeface="ヒラギノ角ゴ Pro W6" panose="020B0600000000000000" pitchFamily="34" charset="-128"/>
              </a:rPr>
            </a:br>
            <a:br>
              <a:rPr lang="en-US" altLang="ja-JP" sz="1800" dirty="0">
                <a:latin typeface="ヒラギノ角ゴ Pro W6" panose="020B0600000000000000" pitchFamily="34" charset="-128"/>
                <a:ea typeface="ヒラギノ角ゴ Pro W6" panose="020B0600000000000000" pitchFamily="34" charset="-128"/>
              </a:rPr>
            </a:br>
            <a:br>
              <a:rPr lang="en-US" altLang="ja-JP" sz="1800" dirty="0">
                <a:latin typeface="ヒラギノ角ゴ Pro W6" panose="020B0600000000000000" pitchFamily="34" charset="-128"/>
                <a:ea typeface="ヒラギノ角ゴ Pro W6" panose="020B0600000000000000" pitchFamily="34" charset="-128"/>
              </a:rPr>
            </a:br>
            <a:br>
              <a:rPr lang="en-US" altLang="ja-JP" sz="1800" dirty="0">
                <a:latin typeface="ヒラギノ角ゴ Pro W6" panose="020B0600000000000000" pitchFamily="34" charset="-128"/>
                <a:ea typeface="ヒラギノ角ゴ Pro W6" panose="020B0600000000000000" pitchFamily="34" charset="-128"/>
              </a:rPr>
            </a:br>
            <a:br>
              <a:rPr lang="en-US" altLang="ja-JP" sz="1800" dirty="0">
                <a:latin typeface="ヒラギノ角ゴ Pro W6" panose="020B0600000000000000" pitchFamily="34" charset="-128"/>
                <a:ea typeface="ヒラギノ角ゴ Pro W6" panose="020B0600000000000000" pitchFamily="34" charset="-128"/>
              </a:rPr>
            </a:br>
            <a:br>
              <a:rPr lang="en-US" altLang="ja-JP" sz="1800" dirty="0">
                <a:latin typeface="ヒラギノ角ゴ Pro W6" panose="020B0600000000000000" pitchFamily="34" charset="-128"/>
                <a:ea typeface="ヒラギノ角ゴ Pro W6" panose="020B0600000000000000" pitchFamily="34" charset="-128"/>
              </a:rPr>
            </a:br>
            <a:endParaRPr lang="ja-JP" altLang="en-US" sz="1500" dirty="0">
              <a:latin typeface="ヒラギノ角ゴ Pro W3" panose="020B0300000000000000" pitchFamily="34" charset="-128"/>
              <a:ea typeface="ヒラギノ角ゴ Pro W3" panose="020B0300000000000000" pitchFamily="34" charset="-128"/>
            </a:endParaRPr>
          </a:p>
        </p:txBody>
      </p:sp>
      <p:sp>
        <p:nvSpPr>
          <p:cNvPr id="2" name="Rectangle 2">
            <a:extLst>
              <a:ext uri="{FF2B5EF4-FFF2-40B4-BE49-F238E27FC236}">
                <a16:creationId xmlns:a16="http://schemas.microsoft.com/office/drawing/2014/main" id="{66CDE5C3-1FB5-1F63-68B2-214BC5BC7DA2}"/>
              </a:ext>
            </a:extLst>
          </p:cNvPr>
          <p:cNvSpPr txBox="1">
            <a:spLocks noChangeArrowheads="1"/>
          </p:cNvSpPr>
          <p:nvPr/>
        </p:nvSpPr>
        <p:spPr>
          <a:xfrm>
            <a:off x="-1" y="2704"/>
            <a:ext cx="9153525" cy="762000"/>
          </a:xfrm>
          <a:prstGeom prst="rect">
            <a:avLst/>
          </a:prstGeom>
          <a:solidFill>
            <a:srgbClr val="FFCF37"/>
          </a:solidFill>
          <a:ln w="28575">
            <a:solidFill>
              <a:srgbClr val="FFCF37"/>
            </a:solidFill>
          </a:ln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50000"/>
              </a:lnSpc>
            </a:pPr>
            <a:r>
              <a:rPr lang="ja-JP" altLang="en-US" sz="3200" b="1" dirty="0">
                <a:latin typeface="ヒラギノ角ゴ Pro W6" panose="020B0600000000000000" pitchFamily="34" charset="-128"/>
                <a:ea typeface="ヒラギノ角ゴ Pro W6" panose="020B0600000000000000" pitchFamily="34" charset="-128"/>
              </a:rPr>
              <a:t>課題と次にやってみたいこと</a:t>
            </a:r>
            <a:endParaRPr lang="en-US" altLang="ja-JP" sz="3200" b="1" dirty="0">
              <a:latin typeface="ヒラギノ角ゴ Pro W6" panose="020B0600000000000000" pitchFamily="34" charset="-128"/>
              <a:ea typeface="ヒラギノ角ゴ Pro W6" panose="020B0600000000000000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717462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40352" y="5085184"/>
            <a:ext cx="1293273" cy="1426924"/>
          </a:xfrm>
          <a:prstGeom prst="rect">
            <a:avLst/>
          </a:prstGeom>
        </p:spPr>
      </p:pic>
      <p:sp>
        <p:nvSpPr>
          <p:cNvPr id="3" name="テキスト ボックス 2"/>
          <p:cNvSpPr txBox="1"/>
          <p:nvPr/>
        </p:nvSpPr>
        <p:spPr>
          <a:xfrm>
            <a:off x="179512" y="1124744"/>
            <a:ext cx="8566081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dirty="0">
                <a:latin typeface="ヒラギノ角ゴ Pro W6" panose="020B0600000000000000" pitchFamily="34" charset="-128"/>
                <a:ea typeface="ヒラギノ角ゴ Pro W6" panose="020B0600000000000000" pitchFamily="34" charset="-128"/>
              </a:rPr>
              <a:t>□その子の今の発達を「存分に体験できる環境」があるかを確認しましょう。</a:t>
            </a:r>
          </a:p>
          <a:p>
            <a:r>
              <a:rPr lang="ja-JP" altLang="en-US" dirty="0">
                <a:latin typeface="ヒラギノ角ゴ Pro W6" panose="020B0600000000000000" pitchFamily="34" charset="-128"/>
                <a:ea typeface="ヒラギノ角ゴ Pro W6" panose="020B0600000000000000" pitchFamily="34" charset="-128"/>
              </a:rPr>
              <a:t>　その上で、「次の発達」にあった環境が園内にあるかを確認しましょう。</a:t>
            </a:r>
          </a:p>
          <a:p>
            <a:endParaRPr lang="ja-JP" altLang="en-US" dirty="0">
              <a:latin typeface="ヒラギノ角ゴ Pro W6" panose="020B0600000000000000" pitchFamily="34" charset="-128"/>
              <a:ea typeface="ヒラギノ角ゴ Pro W6" panose="020B0600000000000000" pitchFamily="34" charset="-128"/>
            </a:endParaRPr>
          </a:p>
          <a:p>
            <a:r>
              <a:rPr lang="ja-JP" altLang="en-US" dirty="0">
                <a:latin typeface="ヒラギノ角ゴ Pro W6" panose="020B0600000000000000" pitchFamily="34" charset="-128"/>
                <a:ea typeface="ヒラギノ角ゴ Pro W6" panose="020B0600000000000000" pitchFamily="34" charset="-128"/>
              </a:rPr>
              <a:t>□一斉に子どもに「やらせる」のではなく、子ども自身が「選べる」工夫を</a:t>
            </a:r>
            <a:endParaRPr lang="en-US" altLang="ja-JP" dirty="0">
              <a:latin typeface="ヒラギノ角ゴ Pro W6" panose="020B0600000000000000" pitchFamily="34" charset="-128"/>
              <a:ea typeface="ヒラギノ角ゴ Pro W6" panose="020B0600000000000000" pitchFamily="34" charset="-128"/>
            </a:endParaRPr>
          </a:p>
          <a:p>
            <a:r>
              <a:rPr lang="ja-JP" altLang="en-US" dirty="0">
                <a:latin typeface="ヒラギノ角ゴ Pro W6" panose="020B0600000000000000" pitchFamily="34" charset="-128"/>
                <a:ea typeface="ヒラギノ角ゴ Pro W6" panose="020B0600000000000000" pitchFamily="34" charset="-128"/>
              </a:rPr>
              <a:t>　しましょう。</a:t>
            </a:r>
          </a:p>
          <a:p>
            <a:endParaRPr lang="ja-JP" altLang="en-US" dirty="0">
              <a:latin typeface="ヒラギノ角ゴ Pro W6" panose="020B0600000000000000" pitchFamily="34" charset="-128"/>
              <a:ea typeface="ヒラギノ角ゴ Pro W6" panose="020B0600000000000000" pitchFamily="34" charset="-128"/>
            </a:endParaRPr>
          </a:p>
          <a:p>
            <a:r>
              <a:rPr lang="ja-JP" altLang="en-US" dirty="0">
                <a:latin typeface="ヒラギノ角ゴ Pro W6" panose="020B0600000000000000" pitchFamily="34" charset="-128"/>
                <a:ea typeface="ヒラギノ角ゴ Pro W6" panose="020B0600000000000000" pitchFamily="34" charset="-128"/>
              </a:rPr>
              <a:t>□子どもの興味関心に寄り添った内容を工夫しましょう。</a:t>
            </a:r>
          </a:p>
          <a:p>
            <a:endParaRPr lang="ja-JP" altLang="en-US" dirty="0">
              <a:latin typeface="ヒラギノ角ゴ Pro W6" panose="020B0600000000000000" pitchFamily="34" charset="-128"/>
              <a:ea typeface="ヒラギノ角ゴ Pro W6" panose="020B0600000000000000" pitchFamily="34" charset="-128"/>
            </a:endParaRPr>
          </a:p>
          <a:p>
            <a:r>
              <a:rPr lang="ja-JP" altLang="en-US" dirty="0">
                <a:latin typeface="ヒラギノ角ゴ Pro W6" panose="020B0600000000000000" pitchFamily="34" charset="-128"/>
                <a:ea typeface="ヒラギノ角ゴ Pro W6" panose="020B0600000000000000" pitchFamily="34" charset="-128"/>
              </a:rPr>
              <a:t>□環境を用意するだけでなく、発達課題によっては（乳児など）</a:t>
            </a:r>
            <a:endParaRPr lang="en-US" altLang="ja-JP" dirty="0">
              <a:latin typeface="ヒラギノ角ゴ Pro W6" panose="020B0600000000000000" pitchFamily="34" charset="-128"/>
              <a:ea typeface="ヒラギノ角ゴ Pro W6" panose="020B0600000000000000" pitchFamily="34" charset="-128"/>
            </a:endParaRPr>
          </a:p>
          <a:p>
            <a:r>
              <a:rPr lang="ja-JP" altLang="en-US" dirty="0">
                <a:latin typeface="ヒラギノ角ゴ Pro W6" panose="020B0600000000000000" pitchFamily="34" charset="-128"/>
                <a:ea typeface="ヒラギノ角ゴ Pro W6" panose="020B0600000000000000" pitchFamily="34" charset="-128"/>
              </a:rPr>
              <a:t> 「やってあげる」「助けてあげる」「大人が姿を見せる」などの</a:t>
            </a:r>
            <a:endParaRPr lang="en-US" altLang="ja-JP" dirty="0">
              <a:latin typeface="ヒラギノ角ゴ Pro W6" panose="020B0600000000000000" pitchFamily="34" charset="-128"/>
              <a:ea typeface="ヒラギノ角ゴ Pro W6" panose="020B0600000000000000" pitchFamily="34" charset="-128"/>
            </a:endParaRPr>
          </a:p>
          <a:p>
            <a:r>
              <a:rPr lang="ja-JP" altLang="en-US" dirty="0">
                <a:latin typeface="ヒラギノ角ゴ Pro W6" panose="020B0600000000000000" pitchFamily="34" charset="-128"/>
                <a:ea typeface="ヒラギノ角ゴ Pro W6" panose="020B0600000000000000" pitchFamily="34" charset="-128"/>
              </a:rPr>
              <a:t>　配慮事項も考えましょう。</a:t>
            </a:r>
            <a:endParaRPr lang="en-US" altLang="ja-JP" dirty="0">
              <a:latin typeface="ヒラギノ角ゴ Pro W6" panose="020B0600000000000000" pitchFamily="34" charset="-128"/>
              <a:ea typeface="ヒラギノ角ゴ Pro W6" panose="020B0600000000000000" pitchFamily="34" charset="-128"/>
            </a:endParaRPr>
          </a:p>
          <a:p>
            <a:endParaRPr lang="en-US" altLang="ja-JP" sz="2400" u="sng" dirty="0">
              <a:latin typeface="ヒラギノ角ゴ Pro W3" panose="020B0300000000000000" pitchFamily="34" charset="-128"/>
              <a:ea typeface="ヒラギノ角ゴ Pro W3" panose="020B0300000000000000" pitchFamily="34" charset="-128"/>
            </a:endParaRPr>
          </a:p>
          <a:p>
            <a:r>
              <a:rPr lang="ja-JP" altLang="en-US" sz="2400" u="sng" dirty="0">
                <a:latin typeface="ヒラギノ角ゴ Pro W3" panose="020B0300000000000000" pitchFamily="34" charset="-128"/>
                <a:ea typeface="ヒラギノ角ゴ Pro W3" panose="020B0300000000000000" pitchFamily="34" charset="-128"/>
              </a:rPr>
              <a:t>■人・物・空間から考えると、環境づくりしやすいですよ！</a:t>
            </a:r>
            <a:endParaRPr lang="en-US" altLang="ja-JP" sz="2400" u="sng" dirty="0">
              <a:latin typeface="ヒラギノ角ゴ Pro W3" panose="020B0300000000000000" pitchFamily="34" charset="-128"/>
              <a:ea typeface="ヒラギノ角ゴ Pro W3" panose="020B0300000000000000" pitchFamily="34" charset="-128"/>
            </a:endParaRPr>
          </a:p>
          <a:p>
            <a:r>
              <a:rPr lang="ja-JP" altLang="en-US" dirty="0">
                <a:latin typeface="ヒラギノ角ゴ Pro W3" panose="020B0300000000000000" pitchFamily="34" charset="-128"/>
                <a:ea typeface="ヒラギノ角ゴ Pro W3" panose="020B0300000000000000" pitchFamily="34" charset="-128"/>
              </a:rPr>
              <a:t>人：子ども同士、子どもと大人などの環境づくり</a:t>
            </a:r>
            <a:endParaRPr lang="en-US" altLang="ja-JP" dirty="0">
              <a:latin typeface="ヒラギノ角ゴ Pro W3" panose="020B0300000000000000" pitchFamily="34" charset="-128"/>
              <a:ea typeface="ヒラギノ角ゴ Pro W3" panose="020B0300000000000000" pitchFamily="34" charset="-128"/>
            </a:endParaRPr>
          </a:p>
          <a:p>
            <a:r>
              <a:rPr lang="ja-JP" altLang="en-US" dirty="0">
                <a:latin typeface="ヒラギノ角ゴ Pro W3" panose="020B0300000000000000" pitchFamily="34" charset="-128"/>
                <a:ea typeface="ヒラギノ角ゴ Pro W3" panose="020B0300000000000000" pitchFamily="34" charset="-128"/>
              </a:rPr>
              <a:t>物：玩具や遊具、楽器、家具など物についての環境づくり</a:t>
            </a:r>
            <a:endParaRPr lang="en-US" altLang="ja-JP" dirty="0">
              <a:latin typeface="ヒラギノ角ゴ Pro W3" panose="020B0300000000000000" pitchFamily="34" charset="-128"/>
              <a:ea typeface="ヒラギノ角ゴ Pro W3" panose="020B0300000000000000" pitchFamily="34" charset="-128"/>
            </a:endParaRPr>
          </a:p>
          <a:p>
            <a:r>
              <a:rPr lang="ja-JP" altLang="en-US" dirty="0">
                <a:latin typeface="ヒラギノ角ゴ Pro W3" panose="020B0300000000000000" pitchFamily="34" charset="-128"/>
                <a:ea typeface="ヒラギノ角ゴ Pro W3" panose="020B0300000000000000" pitchFamily="34" charset="-128"/>
              </a:rPr>
              <a:t>空間：子どもの発達に合わせたコーナー・ゾーンの</a:t>
            </a:r>
            <a:endParaRPr lang="en-US" altLang="ja-JP" dirty="0">
              <a:latin typeface="ヒラギノ角ゴ Pro W3" panose="020B0300000000000000" pitchFamily="34" charset="-128"/>
              <a:ea typeface="ヒラギノ角ゴ Pro W3" panose="020B0300000000000000" pitchFamily="34" charset="-128"/>
            </a:endParaRPr>
          </a:p>
          <a:p>
            <a:r>
              <a:rPr lang="ja-JP" altLang="en-US" dirty="0">
                <a:latin typeface="ヒラギノ角ゴ Pro W3" panose="020B0300000000000000" pitchFamily="34" charset="-128"/>
                <a:ea typeface="ヒラギノ角ゴ Pro W3" panose="020B0300000000000000" pitchFamily="34" charset="-128"/>
              </a:rPr>
              <a:t>　　　環境づくりについて</a:t>
            </a:r>
            <a:endParaRPr lang="en-US" altLang="ja-JP" dirty="0">
              <a:latin typeface="ヒラギノ角ゴ Pro W3" panose="020B0300000000000000" pitchFamily="34" charset="-128"/>
              <a:ea typeface="ヒラギノ角ゴ Pro W3" panose="020B0300000000000000" pitchFamily="34" charset="-128"/>
            </a:endParaRPr>
          </a:p>
          <a:p>
            <a:endParaRPr lang="en-US" altLang="ja-JP" dirty="0">
              <a:latin typeface="ヒラギノ角ゴ Pro W6" panose="020B0600000000000000" pitchFamily="34" charset="-128"/>
              <a:ea typeface="ヒラギノ角ゴ Pro W6" panose="020B0600000000000000" pitchFamily="34" charset="-128"/>
            </a:endParaRPr>
          </a:p>
        </p:txBody>
      </p:sp>
      <p:sp>
        <p:nvSpPr>
          <p:cNvPr id="6" name="Rectangle 2">
            <a:extLst>
              <a:ext uri="{FF2B5EF4-FFF2-40B4-BE49-F238E27FC236}">
                <a16:creationId xmlns:a16="http://schemas.microsoft.com/office/drawing/2014/main" id="{E8CF1F48-CAD4-11D3-FC42-13E8CA1147C9}"/>
              </a:ext>
            </a:extLst>
          </p:cNvPr>
          <p:cNvSpPr txBox="1">
            <a:spLocks noChangeArrowheads="1"/>
          </p:cNvSpPr>
          <p:nvPr/>
        </p:nvSpPr>
        <p:spPr>
          <a:xfrm>
            <a:off x="-1" y="2704"/>
            <a:ext cx="9153525" cy="762000"/>
          </a:xfrm>
          <a:prstGeom prst="rect">
            <a:avLst/>
          </a:prstGeom>
          <a:solidFill>
            <a:srgbClr val="FFCF37"/>
          </a:solidFill>
          <a:ln w="28575">
            <a:solidFill>
              <a:srgbClr val="FFCF37"/>
            </a:solidFill>
          </a:ln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50000"/>
              </a:lnSpc>
            </a:pPr>
            <a:r>
              <a:rPr lang="ja-JP" altLang="en-US" sz="3200" b="1" dirty="0">
                <a:latin typeface="ヒラギノ角ゴ Pro W6" panose="020B0600000000000000" pitchFamily="34" charset="-128"/>
                <a:ea typeface="ヒラギノ角ゴ Pro W6" panose="020B0600000000000000" pitchFamily="34" charset="-128"/>
              </a:rPr>
              <a:t>「保育実践シート」作成のポイント</a:t>
            </a:r>
            <a:endParaRPr lang="en-US" altLang="ja-JP" sz="3200" b="1" dirty="0">
              <a:latin typeface="ヒラギノ角ゴ Pro W6" panose="020B0600000000000000" pitchFamily="34" charset="-128"/>
              <a:ea typeface="ヒラギノ角ゴ Pro W6" panose="020B0600000000000000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0630216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F5968B-E224-2902-8872-BA07D801A4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>
            <a:extLst>
              <a:ext uri="{FF2B5EF4-FFF2-40B4-BE49-F238E27FC236}">
                <a16:creationId xmlns:a16="http://schemas.microsoft.com/office/drawing/2014/main" id="{FBB28F91-019F-5408-C425-AB0DFE878341}"/>
              </a:ext>
            </a:extLst>
          </p:cNvPr>
          <p:cNvSpPr txBox="1">
            <a:spLocks noChangeArrowheads="1"/>
          </p:cNvSpPr>
          <p:nvPr/>
        </p:nvSpPr>
        <p:spPr>
          <a:xfrm>
            <a:off x="-1" y="2704"/>
            <a:ext cx="9153525" cy="762000"/>
          </a:xfrm>
          <a:prstGeom prst="rect">
            <a:avLst/>
          </a:prstGeom>
          <a:solidFill>
            <a:srgbClr val="FFCF37"/>
          </a:solidFill>
          <a:ln w="28575">
            <a:solidFill>
              <a:srgbClr val="FFCF37"/>
            </a:solidFill>
          </a:ln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50000"/>
              </a:lnSpc>
            </a:pPr>
            <a:r>
              <a:rPr lang="ja-JP" altLang="en-US" sz="3200" b="1" dirty="0">
                <a:latin typeface="ヒラギノ角ゴ Pro W6" panose="020B0600000000000000" pitchFamily="34" charset="-128"/>
                <a:ea typeface="ヒラギノ角ゴ Pro W6" panose="020B0600000000000000" pitchFamily="34" charset="-128"/>
              </a:rPr>
              <a:t>プライバシー 保護ページ</a:t>
            </a:r>
            <a:endParaRPr lang="en-US" altLang="ja-JP" sz="3200" b="1" dirty="0">
              <a:latin typeface="ヒラギノ角ゴ Pro W6" panose="020B0600000000000000" pitchFamily="34" charset="-128"/>
              <a:ea typeface="ヒラギノ角ゴ Pro W6" panose="020B0600000000000000" pitchFamily="34" charset="-128"/>
            </a:endParaRPr>
          </a:p>
        </p:txBody>
      </p:sp>
      <p:sp>
        <p:nvSpPr>
          <p:cNvPr id="8" name="楕円 7">
            <a:extLst>
              <a:ext uri="{FF2B5EF4-FFF2-40B4-BE49-F238E27FC236}">
                <a16:creationId xmlns:a16="http://schemas.microsoft.com/office/drawing/2014/main" id="{A18AB689-B106-56BD-437A-90E231196F24}"/>
              </a:ext>
            </a:extLst>
          </p:cNvPr>
          <p:cNvSpPr/>
          <p:nvPr/>
        </p:nvSpPr>
        <p:spPr>
          <a:xfrm>
            <a:off x="760037" y="5666212"/>
            <a:ext cx="701632" cy="619120"/>
          </a:xfrm>
          <a:prstGeom prst="ellipse">
            <a:avLst/>
          </a:prstGeom>
          <a:solidFill>
            <a:schemeClr val="bg1">
              <a:lumMod val="65000"/>
              <a:alpha val="97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pic>
        <p:nvPicPr>
          <p:cNvPr id="7" name="図 6">
            <a:extLst>
              <a:ext uri="{FF2B5EF4-FFF2-40B4-BE49-F238E27FC236}">
                <a16:creationId xmlns:a16="http://schemas.microsoft.com/office/drawing/2014/main" id="{0E94D7E2-D28C-0B5B-E9DB-F866AC555AF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61930"/>
          <a:stretch/>
        </p:blipFill>
        <p:spPr>
          <a:xfrm flipH="1" flipV="1">
            <a:off x="713259" y="4356498"/>
            <a:ext cx="857219" cy="891450"/>
          </a:xfrm>
          <a:prstGeom prst="ellipse">
            <a:avLst/>
          </a:prstGeom>
          <a:solidFill>
            <a:schemeClr val="bg1">
              <a:lumMod val="65000"/>
              <a:alpha val="0"/>
            </a:schemeClr>
          </a:solidFill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64C578AF-D707-9F68-4C05-8877BEFD93E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01812" y="4356498"/>
            <a:ext cx="1025507" cy="820880"/>
          </a:xfrm>
          <a:prstGeom prst="rect">
            <a:avLst/>
          </a:prstGeom>
        </p:spPr>
      </p:pic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35B3363A-B9EC-5698-2670-56310A379BE2}"/>
              </a:ext>
            </a:extLst>
          </p:cNvPr>
          <p:cNvSpPr/>
          <p:nvPr/>
        </p:nvSpPr>
        <p:spPr>
          <a:xfrm>
            <a:off x="2001812" y="5591413"/>
            <a:ext cx="866897" cy="693919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B7BA1868-46E2-CA63-DB56-A030891EE67A}"/>
              </a:ext>
            </a:extLst>
          </p:cNvPr>
          <p:cNvSpPr txBox="1"/>
          <p:nvPr/>
        </p:nvSpPr>
        <p:spPr>
          <a:xfrm>
            <a:off x="3511325" y="3725519"/>
            <a:ext cx="5602001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400" dirty="0">
                <a:latin typeface="ヒラギノ角ゴ Pro W6" panose="020B0600000000000000" pitchFamily="34" charset="-128"/>
                <a:ea typeface="ヒラギノ角ゴ Pro W6" panose="020B0600000000000000" pitchFamily="34" charset="-128"/>
              </a:rPr>
              <a:t>【</a:t>
            </a:r>
            <a:r>
              <a:rPr kumimoji="1" lang="ja-JP" altLang="en-US" sz="2400" dirty="0">
                <a:latin typeface="ヒラギノ角ゴ Pro W6" panose="020B0600000000000000" pitchFamily="34" charset="-128"/>
                <a:ea typeface="ヒラギノ角ゴ Pro W6" panose="020B0600000000000000" pitchFamily="34" charset="-128"/>
              </a:rPr>
              <a:t>使い方</a:t>
            </a:r>
            <a:r>
              <a:rPr kumimoji="1" lang="en-US" altLang="ja-JP" sz="2400" dirty="0">
                <a:latin typeface="ヒラギノ角ゴ Pro W6" panose="020B0600000000000000" pitchFamily="34" charset="-128"/>
                <a:ea typeface="ヒラギノ角ゴ Pro W6" panose="020B0600000000000000" pitchFamily="34" charset="-128"/>
              </a:rPr>
              <a:t>】</a:t>
            </a:r>
            <a:endParaRPr kumimoji="1" lang="en-US" altLang="ja-JP" dirty="0">
              <a:latin typeface="ヒラギノ角ゴ Pro W6" panose="020B0600000000000000" pitchFamily="34" charset="-128"/>
              <a:ea typeface="ヒラギノ角ゴ Pro W6" panose="020B0600000000000000" pitchFamily="34" charset="-128"/>
            </a:endParaRPr>
          </a:p>
          <a:p>
            <a:r>
              <a:rPr kumimoji="1" lang="ja-JP" altLang="en-US" dirty="0">
                <a:latin typeface="ヒラギノ角ゴ Pro W6" panose="020B0600000000000000" pitchFamily="34" charset="-128"/>
                <a:ea typeface="ヒラギノ角ゴ Pro W6" panose="020B0600000000000000" pitchFamily="34" charset="-128"/>
              </a:rPr>
              <a:t>①写真の</a:t>
            </a:r>
            <a:r>
              <a:rPr lang="ja-JP" altLang="en-US" dirty="0">
                <a:latin typeface="ヒラギノ角ゴ Pro W6" panose="020B0600000000000000" pitchFamily="34" charset="-128"/>
                <a:ea typeface="ヒラギノ角ゴ Pro W6" panose="020B0600000000000000" pitchFamily="34" charset="-128"/>
              </a:rPr>
              <a:t>輪郭に合わせて</a:t>
            </a:r>
            <a:r>
              <a:rPr kumimoji="1" lang="ja-JP" altLang="en-US" dirty="0">
                <a:latin typeface="ヒラギノ角ゴ Pro W6" panose="020B0600000000000000" pitchFamily="34" charset="-128"/>
                <a:ea typeface="ヒラギノ角ゴ Pro W6" panose="020B0600000000000000" pitchFamily="34" charset="-128"/>
              </a:rPr>
              <a:t>画像をコピーします。</a:t>
            </a:r>
            <a:endParaRPr kumimoji="1" lang="en-US" altLang="ja-JP" dirty="0">
              <a:latin typeface="ヒラギノ角ゴ Pro W6" panose="020B0600000000000000" pitchFamily="34" charset="-128"/>
              <a:ea typeface="ヒラギノ角ゴ Pro W6" panose="020B0600000000000000" pitchFamily="34" charset="-128"/>
            </a:endParaRPr>
          </a:p>
          <a:p>
            <a:r>
              <a:rPr lang="ja-JP" altLang="en-US" dirty="0">
                <a:latin typeface="ヒラギノ角ゴ Pro W6" panose="020B0600000000000000" pitchFamily="34" charset="-128"/>
                <a:ea typeface="ヒラギノ角ゴ Pro W6" panose="020B0600000000000000" pitchFamily="34" charset="-128"/>
              </a:rPr>
              <a:t>　左の画像を選択し右クリックから、</a:t>
            </a:r>
            <a:endParaRPr lang="en-US" altLang="ja-JP" dirty="0">
              <a:latin typeface="ヒラギノ角ゴ Pro W6" panose="020B0600000000000000" pitchFamily="34" charset="-128"/>
              <a:ea typeface="ヒラギノ角ゴ Pro W6" panose="020B0600000000000000" pitchFamily="34" charset="-128"/>
            </a:endParaRPr>
          </a:p>
          <a:p>
            <a:r>
              <a:rPr lang="ja-JP" altLang="en-US" dirty="0">
                <a:latin typeface="ヒラギノ角ゴ Pro W6" panose="020B0600000000000000" pitchFamily="34" charset="-128"/>
                <a:ea typeface="ヒラギノ角ゴ Pro W6" panose="020B0600000000000000" pitchFamily="34" charset="-128"/>
              </a:rPr>
              <a:t>　コピーを選択します。</a:t>
            </a:r>
            <a:endParaRPr lang="en-US" altLang="ja-JP" dirty="0">
              <a:latin typeface="ヒラギノ角ゴ Pro W6" panose="020B0600000000000000" pitchFamily="34" charset="-128"/>
              <a:ea typeface="ヒラギノ角ゴ Pro W6" panose="020B0600000000000000" pitchFamily="34" charset="-128"/>
            </a:endParaRPr>
          </a:p>
          <a:p>
            <a:r>
              <a:rPr lang="ja-JP" altLang="en-US" dirty="0">
                <a:latin typeface="ヒラギノ角ゴ Pro W6" panose="020B0600000000000000" pitchFamily="34" charset="-128"/>
                <a:ea typeface="ヒラギノ角ゴ Pro W6" panose="020B0600000000000000" pitchFamily="34" charset="-128"/>
              </a:rPr>
              <a:t>②モザイクを掛けたいスライドページに移動します。</a:t>
            </a:r>
            <a:endParaRPr lang="en-US" altLang="ja-JP" dirty="0">
              <a:latin typeface="ヒラギノ角ゴ Pro W6" panose="020B0600000000000000" pitchFamily="34" charset="-128"/>
              <a:ea typeface="ヒラギノ角ゴ Pro W6" panose="020B0600000000000000" pitchFamily="34" charset="-128"/>
            </a:endParaRPr>
          </a:p>
          <a:p>
            <a:r>
              <a:rPr lang="ja-JP" altLang="en-US" dirty="0">
                <a:latin typeface="ヒラギノ角ゴ Pro W6" panose="020B0600000000000000" pitchFamily="34" charset="-128"/>
                <a:ea typeface="ヒラギノ角ゴ Pro W6" panose="020B0600000000000000" pitchFamily="34" charset="-128"/>
              </a:rPr>
              <a:t>③右クリックから貼り付けを押します。</a:t>
            </a:r>
            <a:endParaRPr lang="en-US" altLang="ja-JP" dirty="0">
              <a:latin typeface="ヒラギノ角ゴ Pro W6" panose="020B0600000000000000" pitchFamily="34" charset="-128"/>
              <a:ea typeface="ヒラギノ角ゴ Pro W6" panose="020B0600000000000000" pitchFamily="34" charset="-128"/>
            </a:endParaRPr>
          </a:p>
          <a:p>
            <a:r>
              <a:rPr kumimoji="1" lang="ja-JP" altLang="en-US" dirty="0">
                <a:latin typeface="ヒラギノ角ゴ Pro W6" panose="020B0600000000000000" pitchFamily="34" charset="-128"/>
                <a:ea typeface="ヒラギノ角ゴ Pro W6" panose="020B0600000000000000" pitchFamily="34" charset="-128"/>
              </a:rPr>
              <a:t>④モザイクを顔のサイズに合わせて調整します。</a:t>
            </a:r>
          </a:p>
        </p:txBody>
      </p:sp>
      <p:sp>
        <p:nvSpPr>
          <p:cNvPr id="15" name="四角形: 角を丸くする 14">
            <a:extLst>
              <a:ext uri="{FF2B5EF4-FFF2-40B4-BE49-F238E27FC236}">
                <a16:creationId xmlns:a16="http://schemas.microsoft.com/office/drawing/2014/main" id="{1CFB5373-9197-96E0-13A9-C84B37213215}"/>
              </a:ext>
            </a:extLst>
          </p:cNvPr>
          <p:cNvSpPr/>
          <p:nvPr/>
        </p:nvSpPr>
        <p:spPr>
          <a:xfrm>
            <a:off x="238804" y="3469613"/>
            <a:ext cx="3190196" cy="3142331"/>
          </a:xfrm>
          <a:prstGeom prst="roundRect">
            <a:avLst/>
          </a:prstGeom>
          <a:noFill/>
          <a:ln w="3810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タイトル 3">
            <a:extLst>
              <a:ext uri="{FF2B5EF4-FFF2-40B4-BE49-F238E27FC236}">
                <a16:creationId xmlns:a16="http://schemas.microsoft.com/office/drawing/2014/main" id="{3D2131AB-A1A5-31E5-768A-68CC3EB840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935" y="3429000"/>
            <a:ext cx="3541697" cy="994172"/>
          </a:xfrm>
        </p:spPr>
        <p:txBody>
          <a:bodyPr>
            <a:normAutofit/>
          </a:bodyPr>
          <a:lstStyle/>
          <a:p>
            <a:r>
              <a:rPr lang="ja-JP" altLang="en-US" sz="2000" dirty="0">
                <a:latin typeface="ヒラギノ角ゴ Pro W6" panose="020B0600000000000000" pitchFamily="34" charset="-128"/>
                <a:ea typeface="ヒラギノ角ゴ Pro W6" panose="020B0600000000000000" pitchFamily="34" charset="-128"/>
              </a:rPr>
              <a:t>モザイク画像 パターン</a:t>
            </a:r>
            <a:endParaRPr lang="ja-JP" altLang="en-US" sz="1600" dirty="0">
              <a:latin typeface="ヒラギノ角ゴ Pro W3" panose="020B0300000000000000" pitchFamily="34" charset="-128"/>
              <a:ea typeface="ヒラギノ角ゴ Pro W3" panose="020B0300000000000000" pitchFamily="34" charset="-128"/>
            </a:endParaRPr>
          </a:p>
        </p:txBody>
      </p:sp>
      <p:pic>
        <p:nvPicPr>
          <p:cNvPr id="17" name="図 16">
            <a:extLst>
              <a:ext uri="{FF2B5EF4-FFF2-40B4-BE49-F238E27FC236}">
                <a16:creationId xmlns:a16="http://schemas.microsoft.com/office/drawing/2014/main" id="{838E8E5C-C75D-9BF2-C6C7-0E38068C4EB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19762" y="1537527"/>
            <a:ext cx="1457488" cy="1359822"/>
          </a:xfrm>
          <a:prstGeom prst="rect">
            <a:avLst/>
          </a:prstGeom>
        </p:spPr>
      </p:pic>
      <p:sp>
        <p:nvSpPr>
          <p:cNvPr id="5" name="角丸四角形吹き出し 13">
            <a:extLst>
              <a:ext uri="{FF2B5EF4-FFF2-40B4-BE49-F238E27FC236}">
                <a16:creationId xmlns:a16="http://schemas.microsoft.com/office/drawing/2014/main" id="{7309D729-5E8B-B5B7-EDE7-7293D9013775}"/>
              </a:ext>
            </a:extLst>
          </p:cNvPr>
          <p:cNvSpPr/>
          <p:nvPr/>
        </p:nvSpPr>
        <p:spPr>
          <a:xfrm>
            <a:off x="952501" y="1537527"/>
            <a:ext cx="6448424" cy="800994"/>
          </a:xfrm>
          <a:custGeom>
            <a:avLst/>
            <a:gdLst>
              <a:gd name="connsiteX0" fmla="*/ 0 w 3446585"/>
              <a:gd name="connsiteY0" fmla="*/ 113884 h 683288"/>
              <a:gd name="connsiteX1" fmla="*/ 113884 w 3446585"/>
              <a:gd name="connsiteY1" fmla="*/ 0 h 683288"/>
              <a:gd name="connsiteX2" fmla="*/ 2010508 w 3446585"/>
              <a:gd name="connsiteY2" fmla="*/ 0 h 683288"/>
              <a:gd name="connsiteX3" fmla="*/ 2010508 w 3446585"/>
              <a:gd name="connsiteY3" fmla="*/ 0 h 683288"/>
              <a:gd name="connsiteX4" fmla="*/ 2872154 w 3446585"/>
              <a:gd name="connsiteY4" fmla="*/ 0 h 683288"/>
              <a:gd name="connsiteX5" fmla="*/ 3332701 w 3446585"/>
              <a:gd name="connsiteY5" fmla="*/ 0 h 683288"/>
              <a:gd name="connsiteX6" fmla="*/ 3446585 w 3446585"/>
              <a:gd name="connsiteY6" fmla="*/ 113884 h 683288"/>
              <a:gd name="connsiteX7" fmla="*/ 3446585 w 3446585"/>
              <a:gd name="connsiteY7" fmla="*/ 113881 h 683288"/>
              <a:gd name="connsiteX8" fmla="*/ 3647969 w 3446585"/>
              <a:gd name="connsiteY8" fmla="*/ 316526 h 683288"/>
              <a:gd name="connsiteX9" fmla="*/ 3446585 w 3446585"/>
              <a:gd name="connsiteY9" fmla="*/ 284703 h 683288"/>
              <a:gd name="connsiteX10" fmla="*/ 3446585 w 3446585"/>
              <a:gd name="connsiteY10" fmla="*/ 569404 h 683288"/>
              <a:gd name="connsiteX11" fmla="*/ 3332701 w 3446585"/>
              <a:gd name="connsiteY11" fmla="*/ 683288 h 683288"/>
              <a:gd name="connsiteX12" fmla="*/ 2872154 w 3446585"/>
              <a:gd name="connsiteY12" fmla="*/ 683288 h 683288"/>
              <a:gd name="connsiteX13" fmla="*/ 2010508 w 3446585"/>
              <a:gd name="connsiteY13" fmla="*/ 683288 h 683288"/>
              <a:gd name="connsiteX14" fmla="*/ 2010508 w 3446585"/>
              <a:gd name="connsiteY14" fmla="*/ 683288 h 683288"/>
              <a:gd name="connsiteX15" fmla="*/ 113884 w 3446585"/>
              <a:gd name="connsiteY15" fmla="*/ 683288 h 683288"/>
              <a:gd name="connsiteX16" fmla="*/ 0 w 3446585"/>
              <a:gd name="connsiteY16" fmla="*/ 569404 h 683288"/>
              <a:gd name="connsiteX17" fmla="*/ 0 w 3446585"/>
              <a:gd name="connsiteY17" fmla="*/ 284703 h 683288"/>
              <a:gd name="connsiteX18" fmla="*/ 0 w 3446585"/>
              <a:gd name="connsiteY18" fmla="*/ 113881 h 683288"/>
              <a:gd name="connsiteX19" fmla="*/ 0 w 3446585"/>
              <a:gd name="connsiteY19" fmla="*/ 113881 h 683288"/>
              <a:gd name="connsiteX20" fmla="*/ 0 w 3446585"/>
              <a:gd name="connsiteY20" fmla="*/ 113884 h 683288"/>
              <a:gd name="connsiteX0" fmla="*/ 0 w 3647969"/>
              <a:gd name="connsiteY0" fmla="*/ 113884 h 683288"/>
              <a:gd name="connsiteX1" fmla="*/ 113884 w 3647969"/>
              <a:gd name="connsiteY1" fmla="*/ 0 h 683288"/>
              <a:gd name="connsiteX2" fmla="*/ 2010508 w 3647969"/>
              <a:gd name="connsiteY2" fmla="*/ 0 h 683288"/>
              <a:gd name="connsiteX3" fmla="*/ 2010508 w 3647969"/>
              <a:gd name="connsiteY3" fmla="*/ 0 h 683288"/>
              <a:gd name="connsiteX4" fmla="*/ 2872154 w 3647969"/>
              <a:gd name="connsiteY4" fmla="*/ 0 h 683288"/>
              <a:gd name="connsiteX5" fmla="*/ 3332701 w 3647969"/>
              <a:gd name="connsiteY5" fmla="*/ 0 h 683288"/>
              <a:gd name="connsiteX6" fmla="*/ 3446585 w 3647969"/>
              <a:gd name="connsiteY6" fmla="*/ 113884 h 683288"/>
              <a:gd name="connsiteX7" fmla="*/ 3446585 w 3647969"/>
              <a:gd name="connsiteY7" fmla="*/ 113881 h 683288"/>
              <a:gd name="connsiteX8" fmla="*/ 3647969 w 3647969"/>
              <a:gd name="connsiteY8" fmla="*/ 316526 h 683288"/>
              <a:gd name="connsiteX9" fmla="*/ 3456634 w 3647969"/>
              <a:gd name="connsiteY9" fmla="*/ 415332 h 683288"/>
              <a:gd name="connsiteX10" fmla="*/ 3446585 w 3647969"/>
              <a:gd name="connsiteY10" fmla="*/ 569404 h 683288"/>
              <a:gd name="connsiteX11" fmla="*/ 3332701 w 3647969"/>
              <a:gd name="connsiteY11" fmla="*/ 683288 h 683288"/>
              <a:gd name="connsiteX12" fmla="*/ 2872154 w 3647969"/>
              <a:gd name="connsiteY12" fmla="*/ 683288 h 683288"/>
              <a:gd name="connsiteX13" fmla="*/ 2010508 w 3647969"/>
              <a:gd name="connsiteY13" fmla="*/ 683288 h 683288"/>
              <a:gd name="connsiteX14" fmla="*/ 2010508 w 3647969"/>
              <a:gd name="connsiteY14" fmla="*/ 683288 h 683288"/>
              <a:gd name="connsiteX15" fmla="*/ 113884 w 3647969"/>
              <a:gd name="connsiteY15" fmla="*/ 683288 h 683288"/>
              <a:gd name="connsiteX16" fmla="*/ 0 w 3647969"/>
              <a:gd name="connsiteY16" fmla="*/ 569404 h 683288"/>
              <a:gd name="connsiteX17" fmla="*/ 0 w 3647969"/>
              <a:gd name="connsiteY17" fmla="*/ 284703 h 683288"/>
              <a:gd name="connsiteX18" fmla="*/ 0 w 3647969"/>
              <a:gd name="connsiteY18" fmla="*/ 113881 h 683288"/>
              <a:gd name="connsiteX19" fmla="*/ 0 w 3647969"/>
              <a:gd name="connsiteY19" fmla="*/ 113881 h 683288"/>
              <a:gd name="connsiteX20" fmla="*/ 0 w 3647969"/>
              <a:gd name="connsiteY20" fmla="*/ 113884 h 683288"/>
              <a:gd name="connsiteX0" fmla="*/ 0 w 3647969"/>
              <a:gd name="connsiteY0" fmla="*/ 113884 h 683288"/>
              <a:gd name="connsiteX1" fmla="*/ 113884 w 3647969"/>
              <a:gd name="connsiteY1" fmla="*/ 0 h 683288"/>
              <a:gd name="connsiteX2" fmla="*/ 2010508 w 3647969"/>
              <a:gd name="connsiteY2" fmla="*/ 0 h 683288"/>
              <a:gd name="connsiteX3" fmla="*/ 2010508 w 3647969"/>
              <a:gd name="connsiteY3" fmla="*/ 0 h 683288"/>
              <a:gd name="connsiteX4" fmla="*/ 2872154 w 3647969"/>
              <a:gd name="connsiteY4" fmla="*/ 0 h 683288"/>
              <a:gd name="connsiteX5" fmla="*/ 3332701 w 3647969"/>
              <a:gd name="connsiteY5" fmla="*/ 0 h 683288"/>
              <a:gd name="connsiteX6" fmla="*/ 3446585 w 3647969"/>
              <a:gd name="connsiteY6" fmla="*/ 113884 h 683288"/>
              <a:gd name="connsiteX7" fmla="*/ 3446585 w 3647969"/>
              <a:gd name="connsiteY7" fmla="*/ 224413 h 683288"/>
              <a:gd name="connsiteX8" fmla="*/ 3647969 w 3647969"/>
              <a:gd name="connsiteY8" fmla="*/ 316526 h 683288"/>
              <a:gd name="connsiteX9" fmla="*/ 3456634 w 3647969"/>
              <a:gd name="connsiteY9" fmla="*/ 415332 h 683288"/>
              <a:gd name="connsiteX10" fmla="*/ 3446585 w 3647969"/>
              <a:gd name="connsiteY10" fmla="*/ 569404 h 683288"/>
              <a:gd name="connsiteX11" fmla="*/ 3332701 w 3647969"/>
              <a:gd name="connsiteY11" fmla="*/ 683288 h 683288"/>
              <a:gd name="connsiteX12" fmla="*/ 2872154 w 3647969"/>
              <a:gd name="connsiteY12" fmla="*/ 683288 h 683288"/>
              <a:gd name="connsiteX13" fmla="*/ 2010508 w 3647969"/>
              <a:gd name="connsiteY13" fmla="*/ 683288 h 683288"/>
              <a:gd name="connsiteX14" fmla="*/ 2010508 w 3647969"/>
              <a:gd name="connsiteY14" fmla="*/ 683288 h 683288"/>
              <a:gd name="connsiteX15" fmla="*/ 113884 w 3647969"/>
              <a:gd name="connsiteY15" fmla="*/ 683288 h 683288"/>
              <a:gd name="connsiteX16" fmla="*/ 0 w 3647969"/>
              <a:gd name="connsiteY16" fmla="*/ 569404 h 683288"/>
              <a:gd name="connsiteX17" fmla="*/ 0 w 3647969"/>
              <a:gd name="connsiteY17" fmla="*/ 284703 h 683288"/>
              <a:gd name="connsiteX18" fmla="*/ 0 w 3647969"/>
              <a:gd name="connsiteY18" fmla="*/ 113881 h 683288"/>
              <a:gd name="connsiteX19" fmla="*/ 0 w 3647969"/>
              <a:gd name="connsiteY19" fmla="*/ 113881 h 683288"/>
              <a:gd name="connsiteX20" fmla="*/ 0 w 3647969"/>
              <a:gd name="connsiteY20" fmla="*/ 113884 h 683288"/>
              <a:gd name="connsiteX0" fmla="*/ 0 w 3698120"/>
              <a:gd name="connsiteY0" fmla="*/ 113884 h 683288"/>
              <a:gd name="connsiteX1" fmla="*/ 113884 w 3698120"/>
              <a:gd name="connsiteY1" fmla="*/ 0 h 683288"/>
              <a:gd name="connsiteX2" fmla="*/ 2010508 w 3698120"/>
              <a:gd name="connsiteY2" fmla="*/ 0 h 683288"/>
              <a:gd name="connsiteX3" fmla="*/ 2010508 w 3698120"/>
              <a:gd name="connsiteY3" fmla="*/ 0 h 683288"/>
              <a:gd name="connsiteX4" fmla="*/ 2872154 w 3698120"/>
              <a:gd name="connsiteY4" fmla="*/ 0 h 683288"/>
              <a:gd name="connsiteX5" fmla="*/ 3332701 w 3698120"/>
              <a:gd name="connsiteY5" fmla="*/ 0 h 683288"/>
              <a:gd name="connsiteX6" fmla="*/ 3446585 w 3698120"/>
              <a:gd name="connsiteY6" fmla="*/ 113884 h 683288"/>
              <a:gd name="connsiteX7" fmla="*/ 3446585 w 3698120"/>
              <a:gd name="connsiteY7" fmla="*/ 224413 h 683288"/>
              <a:gd name="connsiteX8" fmla="*/ 3698120 w 3698120"/>
              <a:gd name="connsiteY8" fmla="*/ 540120 h 683288"/>
              <a:gd name="connsiteX9" fmla="*/ 3456634 w 3698120"/>
              <a:gd name="connsiteY9" fmla="*/ 415332 h 683288"/>
              <a:gd name="connsiteX10" fmla="*/ 3446585 w 3698120"/>
              <a:gd name="connsiteY10" fmla="*/ 569404 h 683288"/>
              <a:gd name="connsiteX11" fmla="*/ 3332701 w 3698120"/>
              <a:gd name="connsiteY11" fmla="*/ 683288 h 683288"/>
              <a:gd name="connsiteX12" fmla="*/ 2872154 w 3698120"/>
              <a:gd name="connsiteY12" fmla="*/ 683288 h 683288"/>
              <a:gd name="connsiteX13" fmla="*/ 2010508 w 3698120"/>
              <a:gd name="connsiteY13" fmla="*/ 683288 h 683288"/>
              <a:gd name="connsiteX14" fmla="*/ 2010508 w 3698120"/>
              <a:gd name="connsiteY14" fmla="*/ 683288 h 683288"/>
              <a:gd name="connsiteX15" fmla="*/ 113884 w 3698120"/>
              <a:gd name="connsiteY15" fmla="*/ 683288 h 683288"/>
              <a:gd name="connsiteX16" fmla="*/ 0 w 3698120"/>
              <a:gd name="connsiteY16" fmla="*/ 569404 h 683288"/>
              <a:gd name="connsiteX17" fmla="*/ 0 w 3698120"/>
              <a:gd name="connsiteY17" fmla="*/ 284703 h 683288"/>
              <a:gd name="connsiteX18" fmla="*/ 0 w 3698120"/>
              <a:gd name="connsiteY18" fmla="*/ 113881 h 683288"/>
              <a:gd name="connsiteX19" fmla="*/ 0 w 3698120"/>
              <a:gd name="connsiteY19" fmla="*/ 113881 h 683288"/>
              <a:gd name="connsiteX20" fmla="*/ 0 w 3698120"/>
              <a:gd name="connsiteY20" fmla="*/ 113884 h 683288"/>
              <a:gd name="connsiteX0" fmla="*/ 0 w 3698120"/>
              <a:gd name="connsiteY0" fmla="*/ 113884 h 683288"/>
              <a:gd name="connsiteX1" fmla="*/ 113884 w 3698120"/>
              <a:gd name="connsiteY1" fmla="*/ 0 h 683288"/>
              <a:gd name="connsiteX2" fmla="*/ 2010508 w 3698120"/>
              <a:gd name="connsiteY2" fmla="*/ 0 h 683288"/>
              <a:gd name="connsiteX3" fmla="*/ 2010508 w 3698120"/>
              <a:gd name="connsiteY3" fmla="*/ 0 h 683288"/>
              <a:gd name="connsiteX4" fmla="*/ 2872154 w 3698120"/>
              <a:gd name="connsiteY4" fmla="*/ 0 h 683288"/>
              <a:gd name="connsiteX5" fmla="*/ 3332701 w 3698120"/>
              <a:gd name="connsiteY5" fmla="*/ 0 h 683288"/>
              <a:gd name="connsiteX6" fmla="*/ 3446585 w 3698120"/>
              <a:gd name="connsiteY6" fmla="*/ 113884 h 683288"/>
              <a:gd name="connsiteX7" fmla="*/ 3446585 w 3698120"/>
              <a:gd name="connsiteY7" fmla="*/ 224413 h 683288"/>
              <a:gd name="connsiteX8" fmla="*/ 3698120 w 3698120"/>
              <a:gd name="connsiteY8" fmla="*/ 540120 h 683288"/>
              <a:gd name="connsiteX9" fmla="*/ 3469170 w 3698120"/>
              <a:gd name="connsiteY9" fmla="*/ 531787 h 683288"/>
              <a:gd name="connsiteX10" fmla="*/ 3446585 w 3698120"/>
              <a:gd name="connsiteY10" fmla="*/ 569404 h 683288"/>
              <a:gd name="connsiteX11" fmla="*/ 3332701 w 3698120"/>
              <a:gd name="connsiteY11" fmla="*/ 683288 h 683288"/>
              <a:gd name="connsiteX12" fmla="*/ 2872154 w 3698120"/>
              <a:gd name="connsiteY12" fmla="*/ 683288 h 683288"/>
              <a:gd name="connsiteX13" fmla="*/ 2010508 w 3698120"/>
              <a:gd name="connsiteY13" fmla="*/ 683288 h 683288"/>
              <a:gd name="connsiteX14" fmla="*/ 2010508 w 3698120"/>
              <a:gd name="connsiteY14" fmla="*/ 683288 h 683288"/>
              <a:gd name="connsiteX15" fmla="*/ 113884 w 3698120"/>
              <a:gd name="connsiteY15" fmla="*/ 683288 h 683288"/>
              <a:gd name="connsiteX16" fmla="*/ 0 w 3698120"/>
              <a:gd name="connsiteY16" fmla="*/ 569404 h 683288"/>
              <a:gd name="connsiteX17" fmla="*/ 0 w 3698120"/>
              <a:gd name="connsiteY17" fmla="*/ 284703 h 683288"/>
              <a:gd name="connsiteX18" fmla="*/ 0 w 3698120"/>
              <a:gd name="connsiteY18" fmla="*/ 113881 h 683288"/>
              <a:gd name="connsiteX19" fmla="*/ 0 w 3698120"/>
              <a:gd name="connsiteY19" fmla="*/ 113881 h 683288"/>
              <a:gd name="connsiteX20" fmla="*/ 0 w 3698120"/>
              <a:gd name="connsiteY20" fmla="*/ 113884 h 683288"/>
              <a:gd name="connsiteX0" fmla="*/ 0 w 3698120"/>
              <a:gd name="connsiteY0" fmla="*/ 113884 h 683288"/>
              <a:gd name="connsiteX1" fmla="*/ 113884 w 3698120"/>
              <a:gd name="connsiteY1" fmla="*/ 0 h 683288"/>
              <a:gd name="connsiteX2" fmla="*/ 2010508 w 3698120"/>
              <a:gd name="connsiteY2" fmla="*/ 0 h 683288"/>
              <a:gd name="connsiteX3" fmla="*/ 2010508 w 3698120"/>
              <a:gd name="connsiteY3" fmla="*/ 0 h 683288"/>
              <a:gd name="connsiteX4" fmla="*/ 2872154 w 3698120"/>
              <a:gd name="connsiteY4" fmla="*/ 0 h 683288"/>
              <a:gd name="connsiteX5" fmla="*/ 3332701 w 3698120"/>
              <a:gd name="connsiteY5" fmla="*/ 0 h 683288"/>
              <a:gd name="connsiteX6" fmla="*/ 3446585 w 3698120"/>
              <a:gd name="connsiteY6" fmla="*/ 113884 h 683288"/>
              <a:gd name="connsiteX7" fmla="*/ 3446585 w 3698120"/>
              <a:gd name="connsiteY7" fmla="*/ 420058 h 683288"/>
              <a:gd name="connsiteX8" fmla="*/ 3698120 w 3698120"/>
              <a:gd name="connsiteY8" fmla="*/ 540120 h 683288"/>
              <a:gd name="connsiteX9" fmla="*/ 3469170 w 3698120"/>
              <a:gd name="connsiteY9" fmla="*/ 531787 h 683288"/>
              <a:gd name="connsiteX10" fmla="*/ 3446585 w 3698120"/>
              <a:gd name="connsiteY10" fmla="*/ 569404 h 683288"/>
              <a:gd name="connsiteX11" fmla="*/ 3332701 w 3698120"/>
              <a:gd name="connsiteY11" fmla="*/ 683288 h 683288"/>
              <a:gd name="connsiteX12" fmla="*/ 2872154 w 3698120"/>
              <a:gd name="connsiteY12" fmla="*/ 683288 h 683288"/>
              <a:gd name="connsiteX13" fmla="*/ 2010508 w 3698120"/>
              <a:gd name="connsiteY13" fmla="*/ 683288 h 683288"/>
              <a:gd name="connsiteX14" fmla="*/ 2010508 w 3698120"/>
              <a:gd name="connsiteY14" fmla="*/ 683288 h 683288"/>
              <a:gd name="connsiteX15" fmla="*/ 113884 w 3698120"/>
              <a:gd name="connsiteY15" fmla="*/ 683288 h 683288"/>
              <a:gd name="connsiteX16" fmla="*/ 0 w 3698120"/>
              <a:gd name="connsiteY16" fmla="*/ 569404 h 683288"/>
              <a:gd name="connsiteX17" fmla="*/ 0 w 3698120"/>
              <a:gd name="connsiteY17" fmla="*/ 284703 h 683288"/>
              <a:gd name="connsiteX18" fmla="*/ 0 w 3698120"/>
              <a:gd name="connsiteY18" fmla="*/ 113881 h 683288"/>
              <a:gd name="connsiteX19" fmla="*/ 0 w 3698120"/>
              <a:gd name="connsiteY19" fmla="*/ 113881 h 683288"/>
              <a:gd name="connsiteX20" fmla="*/ 0 w 3698120"/>
              <a:gd name="connsiteY20" fmla="*/ 113884 h 683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3698120" h="683288">
                <a:moveTo>
                  <a:pt x="0" y="113884"/>
                </a:moveTo>
                <a:cubicBezTo>
                  <a:pt x="0" y="50988"/>
                  <a:pt x="50988" y="0"/>
                  <a:pt x="113884" y="0"/>
                </a:cubicBezTo>
                <a:lnTo>
                  <a:pt x="2010508" y="0"/>
                </a:lnTo>
                <a:lnTo>
                  <a:pt x="2010508" y="0"/>
                </a:lnTo>
                <a:lnTo>
                  <a:pt x="2872154" y="0"/>
                </a:lnTo>
                <a:lnTo>
                  <a:pt x="3332701" y="0"/>
                </a:lnTo>
                <a:cubicBezTo>
                  <a:pt x="3395597" y="0"/>
                  <a:pt x="3446585" y="50988"/>
                  <a:pt x="3446585" y="113884"/>
                </a:cubicBezTo>
                <a:lnTo>
                  <a:pt x="3446585" y="420058"/>
                </a:lnTo>
                <a:lnTo>
                  <a:pt x="3698120" y="540120"/>
                </a:lnTo>
                <a:cubicBezTo>
                  <a:pt x="3634342" y="573055"/>
                  <a:pt x="3532948" y="498852"/>
                  <a:pt x="3469170" y="531787"/>
                </a:cubicBezTo>
                <a:cubicBezTo>
                  <a:pt x="3469170" y="626687"/>
                  <a:pt x="3469330" y="544154"/>
                  <a:pt x="3446585" y="569404"/>
                </a:cubicBezTo>
                <a:cubicBezTo>
                  <a:pt x="3423840" y="594654"/>
                  <a:pt x="3395597" y="683288"/>
                  <a:pt x="3332701" y="683288"/>
                </a:cubicBezTo>
                <a:lnTo>
                  <a:pt x="2872154" y="683288"/>
                </a:lnTo>
                <a:lnTo>
                  <a:pt x="2010508" y="683288"/>
                </a:lnTo>
                <a:lnTo>
                  <a:pt x="2010508" y="683288"/>
                </a:lnTo>
                <a:lnTo>
                  <a:pt x="113884" y="683288"/>
                </a:lnTo>
                <a:cubicBezTo>
                  <a:pt x="50988" y="683288"/>
                  <a:pt x="0" y="632300"/>
                  <a:pt x="0" y="569404"/>
                </a:cubicBezTo>
                <a:lnTo>
                  <a:pt x="0" y="284703"/>
                </a:lnTo>
                <a:lnTo>
                  <a:pt x="0" y="113881"/>
                </a:lnTo>
                <a:lnTo>
                  <a:pt x="0" y="113881"/>
                </a:lnTo>
                <a:lnTo>
                  <a:pt x="0" y="113884"/>
                </a:lnTo>
                <a:close/>
              </a:path>
            </a:pathLst>
          </a:custGeom>
          <a:solidFill>
            <a:srgbClr val="FFCF37"/>
          </a:solidFill>
          <a:ln>
            <a:solidFill>
              <a:srgbClr val="FFCF3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altLang="ja-JP" dirty="0">
              <a:solidFill>
                <a:schemeClr val="tx1"/>
              </a:solidFill>
              <a:latin typeface="ヒラギノ角ゴ Pro W6" panose="020B0600000000000000" pitchFamily="34" charset="-128"/>
              <a:ea typeface="ヒラギノ角ゴ Pro W6" panose="020B0600000000000000" pitchFamily="34" charset="-128"/>
            </a:endParaRPr>
          </a:p>
          <a:p>
            <a:r>
              <a:rPr lang="ja-JP" altLang="en-US" dirty="0">
                <a:solidFill>
                  <a:schemeClr val="tx1"/>
                </a:solidFill>
                <a:latin typeface="ヒラギノ角ゴ Pro W6" panose="020B0600000000000000" pitchFamily="34" charset="-128"/>
                <a:ea typeface="ヒラギノ角ゴ Pro W6" panose="020B0600000000000000" pitchFamily="34" charset="-128"/>
              </a:rPr>
              <a:t>「保育実践シート」をご提出いただく際に必要に応じて、</a:t>
            </a:r>
          </a:p>
          <a:p>
            <a:r>
              <a:rPr lang="ja-JP" altLang="en-US" dirty="0">
                <a:solidFill>
                  <a:schemeClr val="tx1"/>
                </a:solidFill>
                <a:latin typeface="ヒラギノ角ゴ Pro W6" panose="020B0600000000000000" pitchFamily="34" charset="-128"/>
                <a:ea typeface="ヒラギノ角ゴ Pro W6" panose="020B0600000000000000" pitchFamily="34" charset="-128"/>
              </a:rPr>
              <a:t>下記の画像をご使用ください。</a:t>
            </a:r>
          </a:p>
          <a:p>
            <a:endParaRPr lang="en-US" altLang="ja-JP" dirty="0">
              <a:solidFill>
                <a:schemeClr val="tx1"/>
              </a:solidFill>
              <a:latin typeface="ヒラギノ角ゴ Pro W6" panose="020B0600000000000000" pitchFamily="34" charset="-128"/>
              <a:ea typeface="ヒラギノ角ゴ Pro W6" panose="020B0600000000000000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6532345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タイトル 3"/>
          <p:cNvSpPr>
            <a:spLocks noGrp="1"/>
          </p:cNvSpPr>
          <p:nvPr>
            <p:ph type="title"/>
          </p:nvPr>
        </p:nvSpPr>
        <p:spPr>
          <a:xfrm>
            <a:off x="251520" y="2636912"/>
            <a:ext cx="8083679" cy="1890935"/>
          </a:xfrm>
        </p:spPr>
        <p:txBody>
          <a:bodyPr>
            <a:noAutofit/>
          </a:bodyPr>
          <a:lstStyle/>
          <a:p>
            <a:pPr algn="l"/>
            <a:r>
              <a:rPr lang="en-US" altLang="ja-JP" sz="1800" dirty="0">
                <a:latin typeface="ヒラギノ角ゴ Pro W6" panose="020B0600000000000000" pitchFamily="34" charset="-128"/>
                <a:ea typeface="ヒラギノ角ゴ Pro W6" panose="020B0600000000000000" pitchFamily="34" charset="-128"/>
              </a:rPr>
              <a:t>1.</a:t>
            </a:r>
            <a:r>
              <a:rPr lang="ja-JP" altLang="en-US" sz="1800" dirty="0">
                <a:latin typeface="ヒラギノ角ゴ Pro W6" panose="020B0600000000000000" pitchFamily="34" charset="-128"/>
                <a:ea typeface="ヒラギノ角ゴ Pro W6" panose="020B0600000000000000" pitchFamily="34" charset="-128"/>
              </a:rPr>
              <a:t>保育実践シート（提出用）に取り組んだ内容をご記入ください。</a:t>
            </a:r>
            <a:br>
              <a:rPr lang="en-US" altLang="ja-JP" sz="1800" dirty="0">
                <a:latin typeface="ヒラギノ角ゴ Pro W6" panose="020B0600000000000000" pitchFamily="34" charset="-128"/>
                <a:ea typeface="ヒラギノ角ゴ Pro W6" panose="020B0600000000000000" pitchFamily="34" charset="-128"/>
              </a:rPr>
            </a:br>
            <a:r>
              <a:rPr lang="ja-JP" altLang="en-US" sz="1800" dirty="0">
                <a:latin typeface="ヒラギノ角ゴ Pro W6" panose="020B0600000000000000" pitchFamily="34" charset="-128"/>
                <a:ea typeface="ヒラギノ角ゴ Pro W6" panose="020B0600000000000000" pitchFamily="34" charset="-128"/>
              </a:rPr>
              <a:t>　発達チェックを行ったグループ数分、保育実践シート（提出用）を</a:t>
            </a:r>
            <a:br>
              <a:rPr lang="en-US" altLang="ja-JP" sz="1800" dirty="0">
                <a:latin typeface="ヒラギノ角ゴ Pro W6" panose="020B0600000000000000" pitchFamily="34" charset="-128"/>
                <a:ea typeface="ヒラギノ角ゴ Pro W6" panose="020B0600000000000000" pitchFamily="34" charset="-128"/>
              </a:rPr>
            </a:br>
            <a:r>
              <a:rPr lang="ja-JP" altLang="en-US" sz="1800" dirty="0">
                <a:latin typeface="ヒラギノ角ゴ Pro W6" panose="020B0600000000000000" pitchFamily="34" charset="-128"/>
                <a:ea typeface="ヒラギノ角ゴ Pro W6" panose="020B0600000000000000" pitchFamily="34" charset="-128"/>
              </a:rPr>
              <a:t>　コピーしてお使いください。</a:t>
            </a:r>
            <a:br>
              <a:rPr lang="en-US" altLang="ja-JP" sz="1800" dirty="0">
                <a:latin typeface="ヒラギノ角ゴ Pro W6" panose="020B0600000000000000" pitchFamily="34" charset="-128"/>
                <a:ea typeface="ヒラギノ角ゴ Pro W6" panose="020B0600000000000000" pitchFamily="34" charset="-128"/>
              </a:rPr>
            </a:br>
            <a:br>
              <a:rPr lang="en-US" altLang="ja-JP" sz="1800" dirty="0">
                <a:latin typeface="ヒラギノ角ゴ Pro W6" panose="020B0600000000000000" pitchFamily="34" charset="-128"/>
                <a:ea typeface="ヒラギノ角ゴ Pro W6" panose="020B0600000000000000" pitchFamily="34" charset="-128"/>
              </a:rPr>
            </a:br>
            <a:r>
              <a:rPr lang="en-US" altLang="ja-JP" sz="1800" dirty="0">
                <a:latin typeface="ヒラギノ角ゴ Pro W6" panose="020B0600000000000000" pitchFamily="34" charset="-128"/>
                <a:ea typeface="ヒラギノ角ゴ Pro W6" panose="020B0600000000000000" pitchFamily="34" charset="-128"/>
              </a:rPr>
              <a:t>2.</a:t>
            </a:r>
            <a:r>
              <a:rPr lang="ja-JP" altLang="en-US" sz="1800" dirty="0">
                <a:latin typeface="ヒラギノ角ゴ Pro W6" panose="020B0600000000000000" pitchFamily="34" charset="-128"/>
                <a:ea typeface="ヒラギノ角ゴ Pro W6" panose="020B0600000000000000" pitchFamily="34" charset="-128"/>
              </a:rPr>
              <a:t>保育実践シートは、参加園の皆さんと共有させて頂きます。</a:t>
            </a:r>
            <a:br>
              <a:rPr lang="en-US" altLang="ja-JP" sz="1800" dirty="0">
                <a:latin typeface="ヒラギノ角ゴ Pro W6" panose="020B0600000000000000" pitchFamily="34" charset="-128"/>
                <a:ea typeface="ヒラギノ角ゴ Pro W6" panose="020B0600000000000000" pitchFamily="34" charset="-128"/>
              </a:rPr>
            </a:br>
            <a:br>
              <a:rPr lang="en-US" altLang="ja-JP" sz="1800" dirty="0">
                <a:latin typeface="ヒラギノ角ゴ Pro W6" panose="020B0600000000000000" pitchFamily="34" charset="-128"/>
                <a:ea typeface="ヒラギノ角ゴ Pro W6" panose="020B0600000000000000" pitchFamily="34" charset="-128"/>
              </a:rPr>
            </a:br>
            <a:r>
              <a:rPr lang="en-US" altLang="ja-JP" sz="1800" dirty="0">
                <a:latin typeface="ヒラギノ角ゴ Pro W6" panose="020B0600000000000000" pitchFamily="34" charset="-128"/>
                <a:ea typeface="ヒラギノ角ゴ Pro W6" panose="020B0600000000000000" pitchFamily="34" charset="-128"/>
              </a:rPr>
              <a:t>3.</a:t>
            </a:r>
            <a:r>
              <a:rPr lang="ja-JP" altLang="en-US" sz="1800" dirty="0">
                <a:latin typeface="ヒラギノ角ゴ Pro W6" panose="020B0600000000000000" pitchFamily="34" charset="-128"/>
                <a:ea typeface="ヒラギノ角ゴ Pro W6" panose="020B0600000000000000" pitchFamily="34" charset="-128"/>
              </a:rPr>
              <a:t>保育実践シートをメールでお送りください。</a:t>
            </a:r>
            <a:br>
              <a:rPr lang="en-US" altLang="ja-JP" sz="1800" dirty="0">
                <a:latin typeface="ヒラギノ角ゴ Pro W6" panose="020B0600000000000000" pitchFamily="34" charset="-128"/>
                <a:ea typeface="ヒラギノ角ゴ Pro W6" panose="020B0600000000000000" pitchFamily="34" charset="-128"/>
              </a:rPr>
            </a:br>
            <a:r>
              <a:rPr lang="ja-JP" altLang="en-US" sz="1800" dirty="0">
                <a:latin typeface="ヒラギノ角ゴ Pro W6" panose="020B0600000000000000" pitchFamily="34" charset="-128"/>
                <a:ea typeface="ヒラギノ角ゴ Pro W6" panose="020B0600000000000000" pitchFamily="34" charset="-128"/>
              </a:rPr>
              <a:t>　データ容量が大きくメールで送信できない場合には、</a:t>
            </a:r>
            <a:br>
              <a:rPr lang="en-US" altLang="ja-JP" sz="1800" dirty="0">
                <a:latin typeface="ヒラギノ角ゴ Pro W6" panose="020B0600000000000000" pitchFamily="34" charset="-128"/>
                <a:ea typeface="ヒラギノ角ゴ Pro W6" panose="020B0600000000000000" pitchFamily="34" charset="-128"/>
              </a:rPr>
            </a:br>
            <a:r>
              <a:rPr lang="ja-JP" altLang="en-US" sz="1800" dirty="0">
                <a:latin typeface="ヒラギノ角ゴ Pro W6" panose="020B0600000000000000" pitchFamily="34" charset="-128"/>
                <a:ea typeface="ヒラギノ角ゴ Pro W6" panose="020B0600000000000000" pitchFamily="34" charset="-128"/>
              </a:rPr>
              <a:t>　ギガファイル便など、メール便をご活用ください。</a:t>
            </a:r>
            <a:br>
              <a:rPr lang="en-US" altLang="ja-JP" sz="1800" dirty="0">
                <a:latin typeface="ヒラギノ角ゴ Pro W6" panose="020B0600000000000000" pitchFamily="34" charset="-128"/>
                <a:ea typeface="ヒラギノ角ゴ Pro W6" panose="020B0600000000000000" pitchFamily="34" charset="-128"/>
              </a:rPr>
            </a:br>
            <a:br>
              <a:rPr lang="en-US" altLang="ja-JP" sz="1800" dirty="0">
                <a:latin typeface="ヒラギノ角ゴ Pro W6" panose="020B0600000000000000" pitchFamily="34" charset="-128"/>
                <a:ea typeface="ヒラギノ角ゴ Pro W6" panose="020B0600000000000000" pitchFamily="34" charset="-128"/>
              </a:rPr>
            </a:br>
            <a:r>
              <a:rPr lang="en-US" altLang="ja-JP" sz="1800" dirty="0">
                <a:latin typeface="ヒラギノ角ゴ Pro W6" panose="020B0600000000000000" pitchFamily="34" charset="-128"/>
                <a:ea typeface="ヒラギノ角ゴ Pro W6" panose="020B0600000000000000" pitchFamily="34" charset="-128"/>
              </a:rPr>
              <a:t>4.</a:t>
            </a:r>
            <a:r>
              <a:rPr lang="ja-JP" altLang="en-US" sz="1800" dirty="0">
                <a:latin typeface="ヒラギノ角ゴ Pro W6" panose="020B0600000000000000" pitchFamily="34" charset="-128"/>
                <a:ea typeface="ヒラギノ角ゴ Pro W6" panose="020B0600000000000000" pitchFamily="34" charset="-128"/>
              </a:rPr>
              <a:t>保育実践シートの提出先アドレス：</a:t>
            </a:r>
            <a:r>
              <a:rPr lang="en-US" altLang="ja-JP" sz="1800" dirty="0">
                <a:latin typeface="ヒラギノ角ゴ Pro W6" panose="020B0600000000000000" pitchFamily="34" charset="-128"/>
                <a:ea typeface="ヒラギノ角ゴ Pro W6" panose="020B0600000000000000" pitchFamily="34" charset="-128"/>
                <a:hlinkClick r:id="rId2"/>
              </a:rPr>
              <a:t> okuyama@caguya.co.jp</a:t>
            </a:r>
            <a:br>
              <a:rPr lang="en-US" altLang="ja-JP" sz="1800" dirty="0">
                <a:latin typeface="ヒラギノ角ゴ Pro W6" panose="020B0600000000000000" pitchFamily="34" charset="-128"/>
                <a:ea typeface="ヒラギノ角ゴ Pro W6" panose="020B0600000000000000" pitchFamily="34" charset="-128"/>
              </a:rPr>
            </a:br>
            <a:br>
              <a:rPr lang="en-US" altLang="ja-JP" sz="1800" dirty="0">
                <a:latin typeface="ヒラギノ角ゴ Pro W6" panose="020B0600000000000000" pitchFamily="34" charset="-128"/>
                <a:ea typeface="ヒラギノ角ゴ Pro W6" panose="020B0600000000000000" pitchFamily="34" charset="-128"/>
              </a:rPr>
            </a:br>
            <a:r>
              <a:rPr lang="en-US" altLang="ja-JP" sz="1800" dirty="0">
                <a:latin typeface="ヒラギノ角ゴ Pro W6" panose="020B0600000000000000" pitchFamily="34" charset="-128"/>
                <a:ea typeface="ヒラギノ角ゴ Pro W6" panose="020B0600000000000000" pitchFamily="34" charset="-128"/>
              </a:rPr>
              <a:t>5.</a:t>
            </a:r>
            <a:r>
              <a:rPr lang="ja-JP" altLang="en-US" sz="1800" dirty="0">
                <a:latin typeface="ヒラギノ角ゴ Pro W6" panose="020B0600000000000000" pitchFamily="34" charset="-128"/>
                <a:ea typeface="ヒラギノ角ゴ Pro W6" panose="020B0600000000000000" pitchFamily="34" charset="-128"/>
              </a:rPr>
              <a:t> </a:t>
            </a:r>
            <a:r>
              <a:rPr lang="en-US" altLang="ja-JP" sz="1800" u="sng" dirty="0">
                <a:solidFill>
                  <a:srgbClr val="FF0000"/>
                </a:solidFill>
                <a:latin typeface="ヒラギノ角ゴ Pro W6" panose="020B0600000000000000" pitchFamily="34" charset="-128"/>
                <a:ea typeface="ヒラギノ角ゴ Pro W6" panose="020B0600000000000000" pitchFamily="34" charset="-128"/>
              </a:rPr>
              <a:t>11</a:t>
            </a:r>
            <a:r>
              <a:rPr lang="ja-JP" altLang="en-US" sz="1800" u="sng" dirty="0">
                <a:solidFill>
                  <a:srgbClr val="FF0000"/>
                </a:solidFill>
                <a:latin typeface="ヒラギノ角ゴ Pro W6" panose="020B0600000000000000" pitchFamily="34" charset="-128"/>
                <a:ea typeface="ヒラギノ角ゴ Pro W6" panose="020B0600000000000000" pitchFamily="34" charset="-128"/>
              </a:rPr>
              <a:t>月</a:t>
            </a:r>
            <a:r>
              <a:rPr lang="en-US" altLang="ja-JP" sz="1800" u="sng" dirty="0">
                <a:solidFill>
                  <a:srgbClr val="FF0000"/>
                </a:solidFill>
                <a:latin typeface="ヒラギノ角ゴ Pro W6" panose="020B0600000000000000" pitchFamily="34" charset="-128"/>
                <a:ea typeface="ヒラギノ角ゴ Pro W6" panose="020B0600000000000000" pitchFamily="34" charset="-128"/>
              </a:rPr>
              <a:t>13</a:t>
            </a:r>
            <a:r>
              <a:rPr lang="ja-JP" altLang="en-US" sz="1800" u="sng" dirty="0">
                <a:solidFill>
                  <a:srgbClr val="FF0000"/>
                </a:solidFill>
                <a:latin typeface="ヒラギノ角ゴ Pro W6" panose="020B0600000000000000" pitchFamily="34" charset="-128"/>
                <a:ea typeface="ヒラギノ角ゴ Pro W6" panose="020B0600000000000000" pitchFamily="34" charset="-128"/>
              </a:rPr>
              <a:t>日（金）</a:t>
            </a:r>
            <a:r>
              <a:rPr lang="en-US" altLang="ja-JP" sz="1800" u="sng" dirty="0">
                <a:solidFill>
                  <a:srgbClr val="FF0000"/>
                </a:solidFill>
                <a:latin typeface="ヒラギノ角ゴ Pro W6" panose="020B0600000000000000" pitchFamily="34" charset="-128"/>
                <a:ea typeface="ヒラギノ角ゴ Pro W6" panose="020B0600000000000000" pitchFamily="34" charset="-128"/>
              </a:rPr>
              <a:t>18</a:t>
            </a:r>
            <a:r>
              <a:rPr lang="ja-JP" altLang="en-US" sz="1800" u="sng" dirty="0">
                <a:solidFill>
                  <a:srgbClr val="FF0000"/>
                </a:solidFill>
                <a:latin typeface="ヒラギノ角ゴ Pro W6" panose="020B0600000000000000" pitchFamily="34" charset="-128"/>
                <a:ea typeface="ヒラギノ角ゴ Pro W6" panose="020B0600000000000000" pitchFamily="34" charset="-128"/>
              </a:rPr>
              <a:t>時まで</a:t>
            </a:r>
            <a:r>
              <a:rPr lang="ja-JP" altLang="en-US" sz="1800" dirty="0">
                <a:latin typeface="ヒラギノ角ゴ Pro W6" panose="020B0600000000000000" pitchFamily="34" charset="-128"/>
                <a:ea typeface="ヒラギノ角ゴ Pro W6" panose="020B0600000000000000" pitchFamily="34" charset="-128"/>
              </a:rPr>
              <a:t>にご提出をお願いいたします。</a:t>
            </a:r>
            <a:br>
              <a:rPr lang="en-US" altLang="ja-JP" sz="1800" dirty="0">
                <a:latin typeface="ヒラギノ角ゴ Pro W6" panose="020B0600000000000000" pitchFamily="34" charset="-128"/>
                <a:ea typeface="ヒラギノ角ゴ Pro W6" panose="020B0600000000000000" pitchFamily="34" charset="-128"/>
              </a:rPr>
            </a:br>
            <a:br>
              <a:rPr lang="en-US" altLang="ja-JP" sz="1800" dirty="0">
                <a:latin typeface="ヒラギノ角ゴ Pro W6" panose="020B0600000000000000" pitchFamily="34" charset="-128"/>
                <a:ea typeface="ヒラギノ角ゴ Pro W6" panose="020B0600000000000000" pitchFamily="34" charset="-128"/>
              </a:rPr>
            </a:br>
            <a:r>
              <a:rPr lang="ja-JP" altLang="en-US" sz="1800" dirty="0">
                <a:latin typeface="ヒラギノ角ゴ Pro W6" panose="020B0600000000000000" pitchFamily="34" charset="-128"/>
                <a:ea typeface="ヒラギノ角ゴ Pro W6" panose="020B0600000000000000" pitchFamily="34" charset="-128"/>
              </a:rPr>
              <a:t>お問い合わせ：株式会社カグヤ</a:t>
            </a:r>
            <a:br>
              <a:rPr lang="en-US" altLang="ja-JP" sz="1800" dirty="0">
                <a:latin typeface="ヒラギノ角ゴ Pro W6" panose="020B0600000000000000" pitchFamily="34" charset="-128"/>
                <a:ea typeface="ヒラギノ角ゴ Pro W6" panose="020B0600000000000000" pitchFamily="34" charset="-128"/>
              </a:rPr>
            </a:br>
            <a:r>
              <a:rPr lang="ja-JP" altLang="en-US" sz="1800" dirty="0">
                <a:latin typeface="ヒラギノ角ゴ Pro W6" panose="020B0600000000000000" pitchFamily="34" charset="-128"/>
                <a:ea typeface="ヒラギノ角ゴ Pro W6" panose="020B0600000000000000" pitchFamily="34" charset="-128"/>
              </a:rPr>
              <a:t>　　　　　　　</a:t>
            </a:r>
            <a:r>
              <a:rPr lang="en-US" altLang="ja-JP" sz="1800" dirty="0">
                <a:latin typeface="ヒラギノ角ゴ Pro W6" panose="020B0600000000000000" pitchFamily="34" charset="-128"/>
                <a:ea typeface="ヒラギノ角ゴ Pro W6" panose="020B0600000000000000" pitchFamily="34" charset="-128"/>
              </a:rPr>
              <a:t>tel:03-3518-6217</a:t>
            </a:r>
            <a:endParaRPr lang="ja-JP" altLang="en-US" sz="1800" dirty="0">
              <a:latin typeface="ヒラギノ角ゴ Pro W3" panose="020B0300000000000000" pitchFamily="34" charset="-128"/>
              <a:ea typeface="ヒラギノ角ゴ Pro W3" panose="020B0300000000000000" pitchFamily="34" charset="-128"/>
            </a:endParaRPr>
          </a:p>
        </p:txBody>
      </p:sp>
      <p:sp>
        <p:nvSpPr>
          <p:cNvPr id="2" name="Rectangle 2">
            <a:extLst>
              <a:ext uri="{FF2B5EF4-FFF2-40B4-BE49-F238E27FC236}">
                <a16:creationId xmlns:a16="http://schemas.microsoft.com/office/drawing/2014/main" id="{3880DAA8-61D2-B0C7-B333-3DA85E7ED499}"/>
              </a:ext>
            </a:extLst>
          </p:cNvPr>
          <p:cNvSpPr txBox="1">
            <a:spLocks noChangeArrowheads="1"/>
          </p:cNvSpPr>
          <p:nvPr/>
        </p:nvSpPr>
        <p:spPr>
          <a:xfrm>
            <a:off x="-1" y="2704"/>
            <a:ext cx="9153525" cy="762000"/>
          </a:xfrm>
          <a:prstGeom prst="rect">
            <a:avLst/>
          </a:prstGeom>
          <a:solidFill>
            <a:srgbClr val="FFCF37"/>
          </a:solidFill>
          <a:ln w="28575">
            <a:solidFill>
              <a:srgbClr val="FFCF37"/>
            </a:solidFill>
          </a:ln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50000"/>
              </a:lnSpc>
            </a:pPr>
            <a:r>
              <a:rPr lang="ja-JP" altLang="en-US" sz="3200" b="1" dirty="0">
                <a:latin typeface="ヒラギノ角ゴ Pro W6" panose="020B0600000000000000" pitchFamily="34" charset="-128"/>
                <a:ea typeface="ヒラギノ角ゴ Pro W6" panose="020B0600000000000000" pitchFamily="34" charset="-128"/>
              </a:rPr>
              <a:t>保育実践シート提出方法</a:t>
            </a:r>
            <a:endParaRPr lang="en-US" altLang="ja-JP" sz="3200" b="1" dirty="0">
              <a:latin typeface="ヒラギノ角ゴ Pro W6" panose="020B0600000000000000" pitchFamily="34" charset="-128"/>
              <a:ea typeface="ヒラギノ角ゴ Pro W6" panose="020B0600000000000000" pitchFamily="34" charset="-128"/>
            </a:endParaRP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8F00E4F4-4319-6CDB-6A07-C02F390082A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57944" y="5737244"/>
            <a:ext cx="1154510" cy="1118052"/>
          </a:xfrm>
          <a:prstGeom prst="rect">
            <a:avLst/>
          </a:prstGeom>
        </p:spPr>
      </p:pic>
      <p:sp>
        <p:nvSpPr>
          <p:cNvPr id="5" name="角丸四角形吹き出し 13">
            <a:extLst>
              <a:ext uri="{FF2B5EF4-FFF2-40B4-BE49-F238E27FC236}">
                <a16:creationId xmlns:a16="http://schemas.microsoft.com/office/drawing/2014/main" id="{9C8EE274-F45E-843F-A82B-A11441C0301B}"/>
              </a:ext>
            </a:extLst>
          </p:cNvPr>
          <p:cNvSpPr/>
          <p:nvPr/>
        </p:nvSpPr>
        <p:spPr>
          <a:xfrm>
            <a:off x="4860032" y="5156536"/>
            <a:ext cx="3324198" cy="1246876"/>
          </a:xfrm>
          <a:custGeom>
            <a:avLst/>
            <a:gdLst>
              <a:gd name="connsiteX0" fmla="*/ 0 w 3446585"/>
              <a:gd name="connsiteY0" fmla="*/ 113884 h 683288"/>
              <a:gd name="connsiteX1" fmla="*/ 113884 w 3446585"/>
              <a:gd name="connsiteY1" fmla="*/ 0 h 683288"/>
              <a:gd name="connsiteX2" fmla="*/ 2010508 w 3446585"/>
              <a:gd name="connsiteY2" fmla="*/ 0 h 683288"/>
              <a:gd name="connsiteX3" fmla="*/ 2010508 w 3446585"/>
              <a:gd name="connsiteY3" fmla="*/ 0 h 683288"/>
              <a:gd name="connsiteX4" fmla="*/ 2872154 w 3446585"/>
              <a:gd name="connsiteY4" fmla="*/ 0 h 683288"/>
              <a:gd name="connsiteX5" fmla="*/ 3332701 w 3446585"/>
              <a:gd name="connsiteY5" fmla="*/ 0 h 683288"/>
              <a:gd name="connsiteX6" fmla="*/ 3446585 w 3446585"/>
              <a:gd name="connsiteY6" fmla="*/ 113884 h 683288"/>
              <a:gd name="connsiteX7" fmla="*/ 3446585 w 3446585"/>
              <a:gd name="connsiteY7" fmla="*/ 113881 h 683288"/>
              <a:gd name="connsiteX8" fmla="*/ 3647969 w 3446585"/>
              <a:gd name="connsiteY8" fmla="*/ 316526 h 683288"/>
              <a:gd name="connsiteX9" fmla="*/ 3446585 w 3446585"/>
              <a:gd name="connsiteY9" fmla="*/ 284703 h 683288"/>
              <a:gd name="connsiteX10" fmla="*/ 3446585 w 3446585"/>
              <a:gd name="connsiteY10" fmla="*/ 569404 h 683288"/>
              <a:gd name="connsiteX11" fmla="*/ 3332701 w 3446585"/>
              <a:gd name="connsiteY11" fmla="*/ 683288 h 683288"/>
              <a:gd name="connsiteX12" fmla="*/ 2872154 w 3446585"/>
              <a:gd name="connsiteY12" fmla="*/ 683288 h 683288"/>
              <a:gd name="connsiteX13" fmla="*/ 2010508 w 3446585"/>
              <a:gd name="connsiteY13" fmla="*/ 683288 h 683288"/>
              <a:gd name="connsiteX14" fmla="*/ 2010508 w 3446585"/>
              <a:gd name="connsiteY14" fmla="*/ 683288 h 683288"/>
              <a:gd name="connsiteX15" fmla="*/ 113884 w 3446585"/>
              <a:gd name="connsiteY15" fmla="*/ 683288 h 683288"/>
              <a:gd name="connsiteX16" fmla="*/ 0 w 3446585"/>
              <a:gd name="connsiteY16" fmla="*/ 569404 h 683288"/>
              <a:gd name="connsiteX17" fmla="*/ 0 w 3446585"/>
              <a:gd name="connsiteY17" fmla="*/ 284703 h 683288"/>
              <a:gd name="connsiteX18" fmla="*/ 0 w 3446585"/>
              <a:gd name="connsiteY18" fmla="*/ 113881 h 683288"/>
              <a:gd name="connsiteX19" fmla="*/ 0 w 3446585"/>
              <a:gd name="connsiteY19" fmla="*/ 113881 h 683288"/>
              <a:gd name="connsiteX20" fmla="*/ 0 w 3446585"/>
              <a:gd name="connsiteY20" fmla="*/ 113884 h 683288"/>
              <a:gd name="connsiteX0" fmla="*/ 0 w 3647969"/>
              <a:gd name="connsiteY0" fmla="*/ 113884 h 683288"/>
              <a:gd name="connsiteX1" fmla="*/ 113884 w 3647969"/>
              <a:gd name="connsiteY1" fmla="*/ 0 h 683288"/>
              <a:gd name="connsiteX2" fmla="*/ 2010508 w 3647969"/>
              <a:gd name="connsiteY2" fmla="*/ 0 h 683288"/>
              <a:gd name="connsiteX3" fmla="*/ 2010508 w 3647969"/>
              <a:gd name="connsiteY3" fmla="*/ 0 h 683288"/>
              <a:gd name="connsiteX4" fmla="*/ 2872154 w 3647969"/>
              <a:gd name="connsiteY4" fmla="*/ 0 h 683288"/>
              <a:gd name="connsiteX5" fmla="*/ 3332701 w 3647969"/>
              <a:gd name="connsiteY5" fmla="*/ 0 h 683288"/>
              <a:gd name="connsiteX6" fmla="*/ 3446585 w 3647969"/>
              <a:gd name="connsiteY6" fmla="*/ 113884 h 683288"/>
              <a:gd name="connsiteX7" fmla="*/ 3446585 w 3647969"/>
              <a:gd name="connsiteY7" fmla="*/ 113881 h 683288"/>
              <a:gd name="connsiteX8" fmla="*/ 3647969 w 3647969"/>
              <a:gd name="connsiteY8" fmla="*/ 316526 h 683288"/>
              <a:gd name="connsiteX9" fmla="*/ 3456634 w 3647969"/>
              <a:gd name="connsiteY9" fmla="*/ 415332 h 683288"/>
              <a:gd name="connsiteX10" fmla="*/ 3446585 w 3647969"/>
              <a:gd name="connsiteY10" fmla="*/ 569404 h 683288"/>
              <a:gd name="connsiteX11" fmla="*/ 3332701 w 3647969"/>
              <a:gd name="connsiteY11" fmla="*/ 683288 h 683288"/>
              <a:gd name="connsiteX12" fmla="*/ 2872154 w 3647969"/>
              <a:gd name="connsiteY12" fmla="*/ 683288 h 683288"/>
              <a:gd name="connsiteX13" fmla="*/ 2010508 w 3647969"/>
              <a:gd name="connsiteY13" fmla="*/ 683288 h 683288"/>
              <a:gd name="connsiteX14" fmla="*/ 2010508 w 3647969"/>
              <a:gd name="connsiteY14" fmla="*/ 683288 h 683288"/>
              <a:gd name="connsiteX15" fmla="*/ 113884 w 3647969"/>
              <a:gd name="connsiteY15" fmla="*/ 683288 h 683288"/>
              <a:gd name="connsiteX16" fmla="*/ 0 w 3647969"/>
              <a:gd name="connsiteY16" fmla="*/ 569404 h 683288"/>
              <a:gd name="connsiteX17" fmla="*/ 0 w 3647969"/>
              <a:gd name="connsiteY17" fmla="*/ 284703 h 683288"/>
              <a:gd name="connsiteX18" fmla="*/ 0 w 3647969"/>
              <a:gd name="connsiteY18" fmla="*/ 113881 h 683288"/>
              <a:gd name="connsiteX19" fmla="*/ 0 w 3647969"/>
              <a:gd name="connsiteY19" fmla="*/ 113881 h 683288"/>
              <a:gd name="connsiteX20" fmla="*/ 0 w 3647969"/>
              <a:gd name="connsiteY20" fmla="*/ 113884 h 683288"/>
              <a:gd name="connsiteX0" fmla="*/ 0 w 3647969"/>
              <a:gd name="connsiteY0" fmla="*/ 113884 h 683288"/>
              <a:gd name="connsiteX1" fmla="*/ 113884 w 3647969"/>
              <a:gd name="connsiteY1" fmla="*/ 0 h 683288"/>
              <a:gd name="connsiteX2" fmla="*/ 2010508 w 3647969"/>
              <a:gd name="connsiteY2" fmla="*/ 0 h 683288"/>
              <a:gd name="connsiteX3" fmla="*/ 2010508 w 3647969"/>
              <a:gd name="connsiteY3" fmla="*/ 0 h 683288"/>
              <a:gd name="connsiteX4" fmla="*/ 2872154 w 3647969"/>
              <a:gd name="connsiteY4" fmla="*/ 0 h 683288"/>
              <a:gd name="connsiteX5" fmla="*/ 3332701 w 3647969"/>
              <a:gd name="connsiteY5" fmla="*/ 0 h 683288"/>
              <a:gd name="connsiteX6" fmla="*/ 3446585 w 3647969"/>
              <a:gd name="connsiteY6" fmla="*/ 113884 h 683288"/>
              <a:gd name="connsiteX7" fmla="*/ 3446585 w 3647969"/>
              <a:gd name="connsiteY7" fmla="*/ 224413 h 683288"/>
              <a:gd name="connsiteX8" fmla="*/ 3647969 w 3647969"/>
              <a:gd name="connsiteY8" fmla="*/ 316526 h 683288"/>
              <a:gd name="connsiteX9" fmla="*/ 3456634 w 3647969"/>
              <a:gd name="connsiteY9" fmla="*/ 415332 h 683288"/>
              <a:gd name="connsiteX10" fmla="*/ 3446585 w 3647969"/>
              <a:gd name="connsiteY10" fmla="*/ 569404 h 683288"/>
              <a:gd name="connsiteX11" fmla="*/ 3332701 w 3647969"/>
              <a:gd name="connsiteY11" fmla="*/ 683288 h 683288"/>
              <a:gd name="connsiteX12" fmla="*/ 2872154 w 3647969"/>
              <a:gd name="connsiteY12" fmla="*/ 683288 h 683288"/>
              <a:gd name="connsiteX13" fmla="*/ 2010508 w 3647969"/>
              <a:gd name="connsiteY13" fmla="*/ 683288 h 683288"/>
              <a:gd name="connsiteX14" fmla="*/ 2010508 w 3647969"/>
              <a:gd name="connsiteY14" fmla="*/ 683288 h 683288"/>
              <a:gd name="connsiteX15" fmla="*/ 113884 w 3647969"/>
              <a:gd name="connsiteY15" fmla="*/ 683288 h 683288"/>
              <a:gd name="connsiteX16" fmla="*/ 0 w 3647969"/>
              <a:gd name="connsiteY16" fmla="*/ 569404 h 683288"/>
              <a:gd name="connsiteX17" fmla="*/ 0 w 3647969"/>
              <a:gd name="connsiteY17" fmla="*/ 284703 h 683288"/>
              <a:gd name="connsiteX18" fmla="*/ 0 w 3647969"/>
              <a:gd name="connsiteY18" fmla="*/ 113881 h 683288"/>
              <a:gd name="connsiteX19" fmla="*/ 0 w 3647969"/>
              <a:gd name="connsiteY19" fmla="*/ 113881 h 683288"/>
              <a:gd name="connsiteX20" fmla="*/ 0 w 3647969"/>
              <a:gd name="connsiteY20" fmla="*/ 113884 h 683288"/>
              <a:gd name="connsiteX0" fmla="*/ 0 w 3698120"/>
              <a:gd name="connsiteY0" fmla="*/ 113884 h 683288"/>
              <a:gd name="connsiteX1" fmla="*/ 113884 w 3698120"/>
              <a:gd name="connsiteY1" fmla="*/ 0 h 683288"/>
              <a:gd name="connsiteX2" fmla="*/ 2010508 w 3698120"/>
              <a:gd name="connsiteY2" fmla="*/ 0 h 683288"/>
              <a:gd name="connsiteX3" fmla="*/ 2010508 w 3698120"/>
              <a:gd name="connsiteY3" fmla="*/ 0 h 683288"/>
              <a:gd name="connsiteX4" fmla="*/ 2872154 w 3698120"/>
              <a:gd name="connsiteY4" fmla="*/ 0 h 683288"/>
              <a:gd name="connsiteX5" fmla="*/ 3332701 w 3698120"/>
              <a:gd name="connsiteY5" fmla="*/ 0 h 683288"/>
              <a:gd name="connsiteX6" fmla="*/ 3446585 w 3698120"/>
              <a:gd name="connsiteY6" fmla="*/ 113884 h 683288"/>
              <a:gd name="connsiteX7" fmla="*/ 3446585 w 3698120"/>
              <a:gd name="connsiteY7" fmla="*/ 224413 h 683288"/>
              <a:gd name="connsiteX8" fmla="*/ 3698120 w 3698120"/>
              <a:gd name="connsiteY8" fmla="*/ 540120 h 683288"/>
              <a:gd name="connsiteX9" fmla="*/ 3456634 w 3698120"/>
              <a:gd name="connsiteY9" fmla="*/ 415332 h 683288"/>
              <a:gd name="connsiteX10" fmla="*/ 3446585 w 3698120"/>
              <a:gd name="connsiteY10" fmla="*/ 569404 h 683288"/>
              <a:gd name="connsiteX11" fmla="*/ 3332701 w 3698120"/>
              <a:gd name="connsiteY11" fmla="*/ 683288 h 683288"/>
              <a:gd name="connsiteX12" fmla="*/ 2872154 w 3698120"/>
              <a:gd name="connsiteY12" fmla="*/ 683288 h 683288"/>
              <a:gd name="connsiteX13" fmla="*/ 2010508 w 3698120"/>
              <a:gd name="connsiteY13" fmla="*/ 683288 h 683288"/>
              <a:gd name="connsiteX14" fmla="*/ 2010508 w 3698120"/>
              <a:gd name="connsiteY14" fmla="*/ 683288 h 683288"/>
              <a:gd name="connsiteX15" fmla="*/ 113884 w 3698120"/>
              <a:gd name="connsiteY15" fmla="*/ 683288 h 683288"/>
              <a:gd name="connsiteX16" fmla="*/ 0 w 3698120"/>
              <a:gd name="connsiteY16" fmla="*/ 569404 h 683288"/>
              <a:gd name="connsiteX17" fmla="*/ 0 w 3698120"/>
              <a:gd name="connsiteY17" fmla="*/ 284703 h 683288"/>
              <a:gd name="connsiteX18" fmla="*/ 0 w 3698120"/>
              <a:gd name="connsiteY18" fmla="*/ 113881 h 683288"/>
              <a:gd name="connsiteX19" fmla="*/ 0 w 3698120"/>
              <a:gd name="connsiteY19" fmla="*/ 113881 h 683288"/>
              <a:gd name="connsiteX20" fmla="*/ 0 w 3698120"/>
              <a:gd name="connsiteY20" fmla="*/ 113884 h 683288"/>
              <a:gd name="connsiteX0" fmla="*/ 0 w 3698120"/>
              <a:gd name="connsiteY0" fmla="*/ 113884 h 683288"/>
              <a:gd name="connsiteX1" fmla="*/ 113884 w 3698120"/>
              <a:gd name="connsiteY1" fmla="*/ 0 h 683288"/>
              <a:gd name="connsiteX2" fmla="*/ 2010508 w 3698120"/>
              <a:gd name="connsiteY2" fmla="*/ 0 h 683288"/>
              <a:gd name="connsiteX3" fmla="*/ 2010508 w 3698120"/>
              <a:gd name="connsiteY3" fmla="*/ 0 h 683288"/>
              <a:gd name="connsiteX4" fmla="*/ 2872154 w 3698120"/>
              <a:gd name="connsiteY4" fmla="*/ 0 h 683288"/>
              <a:gd name="connsiteX5" fmla="*/ 3332701 w 3698120"/>
              <a:gd name="connsiteY5" fmla="*/ 0 h 683288"/>
              <a:gd name="connsiteX6" fmla="*/ 3446585 w 3698120"/>
              <a:gd name="connsiteY6" fmla="*/ 113884 h 683288"/>
              <a:gd name="connsiteX7" fmla="*/ 3446585 w 3698120"/>
              <a:gd name="connsiteY7" fmla="*/ 224413 h 683288"/>
              <a:gd name="connsiteX8" fmla="*/ 3698120 w 3698120"/>
              <a:gd name="connsiteY8" fmla="*/ 540120 h 683288"/>
              <a:gd name="connsiteX9" fmla="*/ 3469170 w 3698120"/>
              <a:gd name="connsiteY9" fmla="*/ 531787 h 683288"/>
              <a:gd name="connsiteX10" fmla="*/ 3446585 w 3698120"/>
              <a:gd name="connsiteY10" fmla="*/ 569404 h 683288"/>
              <a:gd name="connsiteX11" fmla="*/ 3332701 w 3698120"/>
              <a:gd name="connsiteY11" fmla="*/ 683288 h 683288"/>
              <a:gd name="connsiteX12" fmla="*/ 2872154 w 3698120"/>
              <a:gd name="connsiteY12" fmla="*/ 683288 h 683288"/>
              <a:gd name="connsiteX13" fmla="*/ 2010508 w 3698120"/>
              <a:gd name="connsiteY13" fmla="*/ 683288 h 683288"/>
              <a:gd name="connsiteX14" fmla="*/ 2010508 w 3698120"/>
              <a:gd name="connsiteY14" fmla="*/ 683288 h 683288"/>
              <a:gd name="connsiteX15" fmla="*/ 113884 w 3698120"/>
              <a:gd name="connsiteY15" fmla="*/ 683288 h 683288"/>
              <a:gd name="connsiteX16" fmla="*/ 0 w 3698120"/>
              <a:gd name="connsiteY16" fmla="*/ 569404 h 683288"/>
              <a:gd name="connsiteX17" fmla="*/ 0 w 3698120"/>
              <a:gd name="connsiteY17" fmla="*/ 284703 h 683288"/>
              <a:gd name="connsiteX18" fmla="*/ 0 w 3698120"/>
              <a:gd name="connsiteY18" fmla="*/ 113881 h 683288"/>
              <a:gd name="connsiteX19" fmla="*/ 0 w 3698120"/>
              <a:gd name="connsiteY19" fmla="*/ 113881 h 683288"/>
              <a:gd name="connsiteX20" fmla="*/ 0 w 3698120"/>
              <a:gd name="connsiteY20" fmla="*/ 113884 h 683288"/>
              <a:gd name="connsiteX0" fmla="*/ 0 w 3698120"/>
              <a:gd name="connsiteY0" fmla="*/ 113884 h 683288"/>
              <a:gd name="connsiteX1" fmla="*/ 113884 w 3698120"/>
              <a:gd name="connsiteY1" fmla="*/ 0 h 683288"/>
              <a:gd name="connsiteX2" fmla="*/ 2010508 w 3698120"/>
              <a:gd name="connsiteY2" fmla="*/ 0 h 683288"/>
              <a:gd name="connsiteX3" fmla="*/ 2010508 w 3698120"/>
              <a:gd name="connsiteY3" fmla="*/ 0 h 683288"/>
              <a:gd name="connsiteX4" fmla="*/ 2872154 w 3698120"/>
              <a:gd name="connsiteY4" fmla="*/ 0 h 683288"/>
              <a:gd name="connsiteX5" fmla="*/ 3332701 w 3698120"/>
              <a:gd name="connsiteY5" fmla="*/ 0 h 683288"/>
              <a:gd name="connsiteX6" fmla="*/ 3446585 w 3698120"/>
              <a:gd name="connsiteY6" fmla="*/ 113884 h 683288"/>
              <a:gd name="connsiteX7" fmla="*/ 3446585 w 3698120"/>
              <a:gd name="connsiteY7" fmla="*/ 420058 h 683288"/>
              <a:gd name="connsiteX8" fmla="*/ 3698120 w 3698120"/>
              <a:gd name="connsiteY8" fmla="*/ 540120 h 683288"/>
              <a:gd name="connsiteX9" fmla="*/ 3469170 w 3698120"/>
              <a:gd name="connsiteY9" fmla="*/ 531787 h 683288"/>
              <a:gd name="connsiteX10" fmla="*/ 3446585 w 3698120"/>
              <a:gd name="connsiteY10" fmla="*/ 569404 h 683288"/>
              <a:gd name="connsiteX11" fmla="*/ 3332701 w 3698120"/>
              <a:gd name="connsiteY11" fmla="*/ 683288 h 683288"/>
              <a:gd name="connsiteX12" fmla="*/ 2872154 w 3698120"/>
              <a:gd name="connsiteY12" fmla="*/ 683288 h 683288"/>
              <a:gd name="connsiteX13" fmla="*/ 2010508 w 3698120"/>
              <a:gd name="connsiteY13" fmla="*/ 683288 h 683288"/>
              <a:gd name="connsiteX14" fmla="*/ 2010508 w 3698120"/>
              <a:gd name="connsiteY14" fmla="*/ 683288 h 683288"/>
              <a:gd name="connsiteX15" fmla="*/ 113884 w 3698120"/>
              <a:gd name="connsiteY15" fmla="*/ 683288 h 683288"/>
              <a:gd name="connsiteX16" fmla="*/ 0 w 3698120"/>
              <a:gd name="connsiteY16" fmla="*/ 569404 h 683288"/>
              <a:gd name="connsiteX17" fmla="*/ 0 w 3698120"/>
              <a:gd name="connsiteY17" fmla="*/ 284703 h 683288"/>
              <a:gd name="connsiteX18" fmla="*/ 0 w 3698120"/>
              <a:gd name="connsiteY18" fmla="*/ 113881 h 683288"/>
              <a:gd name="connsiteX19" fmla="*/ 0 w 3698120"/>
              <a:gd name="connsiteY19" fmla="*/ 113881 h 683288"/>
              <a:gd name="connsiteX20" fmla="*/ 0 w 3698120"/>
              <a:gd name="connsiteY20" fmla="*/ 113884 h 683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3698120" h="683288">
                <a:moveTo>
                  <a:pt x="0" y="113884"/>
                </a:moveTo>
                <a:cubicBezTo>
                  <a:pt x="0" y="50988"/>
                  <a:pt x="50988" y="0"/>
                  <a:pt x="113884" y="0"/>
                </a:cubicBezTo>
                <a:lnTo>
                  <a:pt x="2010508" y="0"/>
                </a:lnTo>
                <a:lnTo>
                  <a:pt x="2010508" y="0"/>
                </a:lnTo>
                <a:lnTo>
                  <a:pt x="2872154" y="0"/>
                </a:lnTo>
                <a:lnTo>
                  <a:pt x="3332701" y="0"/>
                </a:lnTo>
                <a:cubicBezTo>
                  <a:pt x="3395597" y="0"/>
                  <a:pt x="3446585" y="50988"/>
                  <a:pt x="3446585" y="113884"/>
                </a:cubicBezTo>
                <a:lnTo>
                  <a:pt x="3446585" y="420058"/>
                </a:lnTo>
                <a:lnTo>
                  <a:pt x="3698120" y="540120"/>
                </a:lnTo>
                <a:cubicBezTo>
                  <a:pt x="3634342" y="573055"/>
                  <a:pt x="3532948" y="498852"/>
                  <a:pt x="3469170" y="531787"/>
                </a:cubicBezTo>
                <a:cubicBezTo>
                  <a:pt x="3469170" y="626687"/>
                  <a:pt x="3469330" y="544154"/>
                  <a:pt x="3446585" y="569404"/>
                </a:cubicBezTo>
                <a:cubicBezTo>
                  <a:pt x="3423840" y="594654"/>
                  <a:pt x="3395597" y="683288"/>
                  <a:pt x="3332701" y="683288"/>
                </a:cubicBezTo>
                <a:lnTo>
                  <a:pt x="2872154" y="683288"/>
                </a:lnTo>
                <a:lnTo>
                  <a:pt x="2010508" y="683288"/>
                </a:lnTo>
                <a:lnTo>
                  <a:pt x="2010508" y="683288"/>
                </a:lnTo>
                <a:lnTo>
                  <a:pt x="113884" y="683288"/>
                </a:lnTo>
                <a:cubicBezTo>
                  <a:pt x="50988" y="683288"/>
                  <a:pt x="0" y="632300"/>
                  <a:pt x="0" y="569404"/>
                </a:cubicBezTo>
                <a:lnTo>
                  <a:pt x="0" y="284703"/>
                </a:lnTo>
                <a:lnTo>
                  <a:pt x="0" y="113881"/>
                </a:lnTo>
                <a:lnTo>
                  <a:pt x="0" y="113881"/>
                </a:lnTo>
                <a:lnTo>
                  <a:pt x="0" y="113884"/>
                </a:lnTo>
                <a:close/>
              </a:path>
            </a:pathLst>
          </a:custGeom>
          <a:solidFill>
            <a:srgbClr val="FFCF37"/>
          </a:solidFill>
          <a:ln>
            <a:solidFill>
              <a:srgbClr val="FFCF3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ja-JP" altLang="en-US" sz="1200" dirty="0">
                <a:solidFill>
                  <a:schemeClr val="tx1"/>
                </a:solidFill>
                <a:latin typeface="ヒラギノ角ゴ Pro W6" panose="020B0600000000000000" pitchFamily="34" charset="-128"/>
                <a:ea typeface="ヒラギノ角ゴ Pro W6" panose="020B0600000000000000" pitchFamily="34" charset="-128"/>
              </a:rPr>
              <a:t>保育実践シートは、セミナーに</a:t>
            </a:r>
            <a:endParaRPr lang="en-US" altLang="ja-JP" sz="1200" dirty="0">
              <a:solidFill>
                <a:schemeClr val="tx1"/>
              </a:solidFill>
              <a:latin typeface="ヒラギノ角ゴ Pro W6" panose="020B0600000000000000" pitchFamily="34" charset="-128"/>
              <a:ea typeface="ヒラギノ角ゴ Pro W6" panose="020B0600000000000000" pitchFamily="34" charset="-128"/>
            </a:endParaRPr>
          </a:p>
          <a:p>
            <a:r>
              <a:rPr lang="ja-JP" altLang="en-US" sz="1200" dirty="0">
                <a:solidFill>
                  <a:schemeClr val="tx1"/>
                </a:solidFill>
                <a:latin typeface="ヒラギノ角ゴ Pro W6" panose="020B0600000000000000" pitchFamily="34" charset="-128"/>
                <a:ea typeface="ヒラギノ角ゴ Pro W6" panose="020B0600000000000000" pitchFamily="34" charset="-128"/>
              </a:rPr>
              <a:t>ご参加頂いた園の皆様とデータ共有します。</a:t>
            </a:r>
            <a:endParaRPr lang="en-US" altLang="ja-JP" sz="1200" dirty="0">
              <a:solidFill>
                <a:schemeClr val="tx1"/>
              </a:solidFill>
              <a:latin typeface="ヒラギノ角ゴ Pro W6" panose="020B0600000000000000" pitchFamily="34" charset="-128"/>
              <a:ea typeface="ヒラギノ角ゴ Pro W6" panose="020B0600000000000000" pitchFamily="34" charset="-128"/>
            </a:endParaRPr>
          </a:p>
          <a:p>
            <a:endParaRPr lang="en-US" altLang="ja-JP" sz="1200" dirty="0">
              <a:solidFill>
                <a:schemeClr val="tx1"/>
              </a:solidFill>
              <a:latin typeface="ヒラギノ角ゴ Pro W6" panose="020B0600000000000000" pitchFamily="34" charset="-128"/>
              <a:ea typeface="ヒラギノ角ゴ Pro W6" panose="020B0600000000000000" pitchFamily="34" charset="-128"/>
            </a:endParaRPr>
          </a:p>
          <a:p>
            <a:r>
              <a:rPr lang="ja-JP" altLang="en-US" sz="1200" dirty="0">
                <a:solidFill>
                  <a:schemeClr val="tx1"/>
                </a:solidFill>
                <a:latin typeface="ヒラギノ角ゴ Pro W6" panose="020B0600000000000000" pitchFamily="34" charset="-128"/>
                <a:ea typeface="ヒラギノ角ゴ Pro W6" panose="020B0600000000000000" pitchFamily="34" charset="-128"/>
              </a:rPr>
              <a:t>皆様の実践事例お待ちしています！</a:t>
            </a:r>
            <a:r>
              <a:rPr lang="en-US" altLang="ja-JP" sz="1200" dirty="0">
                <a:solidFill>
                  <a:schemeClr val="tx1"/>
                </a:solidFill>
                <a:latin typeface="ヒラギノ角ゴ Pro W6" panose="020B0600000000000000" pitchFamily="34" charset="-128"/>
                <a:ea typeface="ヒラギノ角ゴ Pro W6" panose="020B0600000000000000" pitchFamily="34" charset="-128"/>
              </a:rPr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val="194080819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4"/>
          <p:cNvSpPr>
            <a:spLocks noChangeArrowheads="1"/>
          </p:cNvSpPr>
          <p:nvPr/>
        </p:nvSpPr>
        <p:spPr bwMode="auto">
          <a:xfrm>
            <a:off x="899592" y="1306531"/>
            <a:ext cx="6984776" cy="41319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685800"/>
            <a:r>
              <a:rPr kumimoji="0" lang="ja-JP" altLang="ja-JP" sz="2000" b="1" u="sng" dirty="0">
                <a:solidFill>
                  <a:srgbClr val="222222"/>
                </a:solidFill>
                <a:latin typeface="ヒラギノ角ゴ Pro W3" panose="020B0300000000000000" pitchFamily="34" charset="-128"/>
                <a:ea typeface="ヒラギノ角ゴ Pro W3" panose="020B0300000000000000" pitchFamily="34" charset="-128"/>
                <a:cs typeface="Arial" panose="020B0604020202020204" pitchFamily="34" charset="0"/>
              </a:rPr>
              <a:t>■ギガファイル便</a:t>
            </a:r>
            <a:r>
              <a:rPr kumimoji="0" lang="ja-JP" altLang="ja-JP" sz="2000" dirty="0">
                <a:solidFill>
                  <a:srgbClr val="222222"/>
                </a:solidFill>
                <a:latin typeface="ヒラギノ角ゴ Pro W3" panose="020B0300000000000000" pitchFamily="34" charset="-128"/>
                <a:ea typeface="ヒラギノ角ゴ Pro W3" panose="020B0300000000000000" pitchFamily="34" charset="-128"/>
                <a:cs typeface="Arial" panose="020B0604020202020204" pitchFamily="34" charset="0"/>
              </a:rPr>
              <a:t> </a:t>
            </a:r>
            <a:r>
              <a:rPr kumimoji="0" lang="ja-JP" altLang="ja-JP" sz="2000" dirty="0">
                <a:solidFill>
                  <a:srgbClr val="1155CC"/>
                </a:solidFill>
                <a:latin typeface="ヒラギノ角ゴ Pro W3" panose="020B0300000000000000" pitchFamily="34" charset="-128"/>
                <a:ea typeface="ヒラギノ角ゴ Pro W3" panose="020B0300000000000000" pitchFamily="34" charset="-128"/>
                <a:cs typeface="Arial" panose="020B0604020202020204" pitchFamily="34" charset="0"/>
                <a:hlinkClick r:id="rId3"/>
              </a:rPr>
              <a:t>https://gigafile.nu/</a:t>
            </a:r>
            <a:endParaRPr kumimoji="0" lang="ja-JP" altLang="ja-JP" sz="2000" dirty="0">
              <a:latin typeface="ヒラギノ角ゴ Pro W3" panose="020B0300000000000000" pitchFamily="34" charset="-128"/>
              <a:ea typeface="ヒラギノ角ゴ Pro W3" panose="020B0300000000000000" pitchFamily="34" charset="-128"/>
            </a:endParaRPr>
          </a:p>
          <a:p>
            <a:pPr defTabSz="685800"/>
            <a:r>
              <a:rPr kumimoji="0" lang="ja-JP" altLang="en-US" sz="1400" dirty="0">
                <a:solidFill>
                  <a:srgbClr val="222222"/>
                </a:solidFill>
                <a:latin typeface="ヒラギノ角ゴ Pro W3" panose="020B0300000000000000" pitchFamily="34" charset="-128"/>
                <a:ea typeface="ヒラギノ角ゴ Pro W3" panose="020B0300000000000000" pitchFamily="34" charset="-128"/>
                <a:cs typeface="Arial" panose="020B0604020202020204" pitchFamily="34" charset="0"/>
              </a:rPr>
              <a:t>　</a:t>
            </a:r>
            <a:r>
              <a:rPr kumimoji="0" lang="ja-JP" altLang="ja-JP" sz="1600" dirty="0">
                <a:solidFill>
                  <a:srgbClr val="222222"/>
                </a:solidFill>
                <a:latin typeface="ヒラギノ角ゴ Pro W3" panose="020B0300000000000000" pitchFamily="34" charset="-128"/>
                <a:ea typeface="ヒラギノ角ゴ Pro W3" panose="020B0300000000000000" pitchFamily="34" charset="-128"/>
                <a:cs typeface="Arial" panose="020B0604020202020204" pitchFamily="34" charset="0"/>
              </a:rPr>
              <a:t>特徴：200GBまでのデータを送れます。</a:t>
            </a:r>
            <a:endParaRPr kumimoji="0" lang="ja-JP" altLang="ja-JP" sz="1600" dirty="0">
              <a:latin typeface="ヒラギノ角ゴ Pro W3" panose="020B0300000000000000" pitchFamily="34" charset="-128"/>
              <a:ea typeface="ヒラギノ角ゴ Pro W3" panose="020B0300000000000000" pitchFamily="34" charset="-128"/>
            </a:endParaRPr>
          </a:p>
          <a:p>
            <a:pPr defTabSz="685800"/>
            <a:endParaRPr kumimoji="0" lang="en-US" altLang="ja-JP" sz="1400" dirty="0">
              <a:solidFill>
                <a:srgbClr val="222222"/>
              </a:solidFill>
              <a:cs typeface="Arial" panose="020B0604020202020204" pitchFamily="34" charset="0"/>
            </a:endParaRPr>
          </a:p>
          <a:p>
            <a:pPr defTabSz="685800"/>
            <a:endParaRPr kumimoji="0" lang="en-US" altLang="ja-JP" sz="1400" dirty="0">
              <a:solidFill>
                <a:srgbClr val="222222"/>
              </a:solidFill>
              <a:cs typeface="Arial" panose="020B0604020202020204" pitchFamily="34" charset="0"/>
            </a:endParaRPr>
          </a:p>
          <a:p>
            <a:pPr defTabSz="685800"/>
            <a:endParaRPr kumimoji="0" lang="en-US" altLang="ja-JP" sz="1400" dirty="0">
              <a:solidFill>
                <a:srgbClr val="222222"/>
              </a:solidFill>
              <a:cs typeface="Arial" panose="020B0604020202020204" pitchFamily="34" charset="0"/>
            </a:endParaRPr>
          </a:p>
          <a:p>
            <a:pPr defTabSz="685800"/>
            <a:endParaRPr kumimoji="0" lang="en-US" altLang="ja-JP" sz="1400" dirty="0">
              <a:solidFill>
                <a:srgbClr val="222222"/>
              </a:solidFill>
              <a:cs typeface="Arial" panose="020B0604020202020204" pitchFamily="34" charset="0"/>
            </a:endParaRPr>
          </a:p>
          <a:p>
            <a:pPr defTabSz="685800"/>
            <a:endParaRPr kumimoji="0" lang="en-US" altLang="ja-JP" sz="1400" dirty="0">
              <a:solidFill>
                <a:srgbClr val="222222"/>
              </a:solidFill>
              <a:cs typeface="Arial" panose="020B0604020202020204" pitchFamily="34" charset="0"/>
            </a:endParaRPr>
          </a:p>
          <a:p>
            <a:pPr defTabSz="685800"/>
            <a:endParaRPr kumimoji="0" lang="en-US" altLang="ja-JP" sz="1400" dirty="0">
              <a:solidFill>
                <a:srgbClr val="222222"/>
              </a:solidFill>
              <a:latin typeface="ヒラギノ角ゴ Pro W3" panose="020B0300000000000000" pitchFamily="34" charset="-128"/>
              <a:ea typeface="ヒラギノ角ゴ Pro W3" panose="020B0300000000000000" pitchFamily="34" charset="-128"/>
              <a:cs typeface="Arial" panose="020B0604020202020204" pitchFamily="34" charset="0"/>
            </a:endParaRPr>
          </a:p>
          <a:p>
            <a:pPr defTabSz="685800"/>
            <a:r>
              <a:rPr kumimoji="0" lang="ja-JP" altLang="ja-JP" sz="1400" dirty="0">
                <a:solidFill>
                  <a:srgbClr val="222222"/>
                </a:solidFill>
                <a:latin typeface="ヒラギノ角ゴ Pro W3" panose="020B0300000000000000" pitchFamily="34" charset="-128"/>
                <a:ea typeface="ヒラギノ角ゴ Pro W3" panose="020B0300000000000000" pitchFamily="34" charset="-128"/>
                <a:cs typeface="Arial" panose="020B0604020202020204" pitchFamily="34" charset="0"/>
              </a:rPr>
              <a:t>【</a:t>
            </a:r>
            <a:r>
              <a:rPr kumimoji="0" lang="ja-JP" altLang="ja-JP" dirty="0">
                <a:solidFill>
                  <a:srgbClr val="222222"/>
                </a:solidFill>
                <a:latin typeface="ヒラギノ角ゴ Pro W3" panose="020B0300000000000000" pitchFamily="34" charset="-128"/>
                <a:ea typeface="ヒラギノ角ゴ Pro W3" panose="020B0300000000000000" pitchFamily="34" charset="-128"/>
                <a:cs typeface="Arial" panose="020B0604020202020204" pitchFamily="34" charset="0"/>
              </a:rPr>
              <a:t>操作方法】</a:t>
            </a:r>
          </a:p>
          <a:p>
            <a:pPr lvl="0"/>
            <a:r>
              <a:rPr kumimoji="0" lang="ja-JP" altLang="ja-JP" dirty="0">
                <a:solidFill>
                  <a:srgbClr val="222222"/>
                </a:solidFill>
                <a:latin typeface="ヒラギノ角ゴ Pro W3" panose="020B0300000000000000" pitchFamily="34" charset="-128"/>
                <a:ea typeface="ヒラギノ角ゴ Pro W3" panose="020B0300000000000000" pitchFamily="34" charset="-128"/>
                <a:cs typeface="Arial" panose="020B0604020202020204" pitchFamily="34" charset="0"/>
              </a:rPr>
              <a:t>　①</a:t>
            </a:r>
            <a:r>
              <a:rPr kumimoji="0" lang="ja-JP" altLang="en-US" dirty="0">
                <a:solidFill>
                  <a:srgbClr val="222222"/>
                </a:solidFill>
                <a:latin typeface="ヒラギノ角ゴ Pro W3" panose="020B0300000000000000" pitchFamily="34" charset="-128"/>
                <a:ea typeface="ヒラギノ角ゴ Pro W3" panose="020B0300000000000000" pitchFamily="34" charset="-128"/>
                <a:cs typeface="Arial" panose="020B0604020202020204" pitchFamily="34" charset="0"/>
              </a:rPr>
              <a:t> 「ギガファイル便」を検索（</a:t>
            </a:r>
            <a:r>
              <a:rPr kumimoji="0" lang="ja-JP" altLang="ja-JP" dirty="0">
                <a:solidFill>
                  <a:srgbClr val="222222"/>
                </a:solidFill>
                <a:latin typeface="ヒラギノ角ゴ Pro W3" panose="020B0300000000000000" pitchFamily="34" charset="-128"/>
                <a:ea typeface="ヒラギノ角ゴ Pro W3" panose="020B0300000000000000" pitchFamily="34" charset="-128"/>
                <a:cs typeface="Arial" panose="020B0604020202020204" pitchFamily="34" charset="0"/>
              </a:rPr>
              <a:t>URLをクリック</a:t>
            </a:r>
            <a:r>
              <a:rPr kumimoji="0" lang="ja-JP" altLang="en-US" dirty="0">
                <a:solidFill>
                  <a:srgbClr val="222222"/>
                </a:solidFill>
                <a:latin typeface="ヒラギノ角ゴ Pro W3" panose="020B0300000000000000" pitchFamily="34" charset="-128"/>
                <a:ea typeface="ヒラギノ角ゴ Pro W3" panose="020B0300000000000000" pitchFamily="34" charset="-128"/>
                <a:cs typeface="Arial" panose="020B0604020202020204" pitchFamily="34" charset="0"/>
              </a:rPr>
              <a:t>）</a:t>
            </a:r>
            <a:endParaRPr kumimoji="0" lang="ja-JP" altLang="ja-JP" dirty="0">
              <a:solidFill>
                <a:srgbClr val="222222"/>
              </a:solidFill>
              <a:latin typeface="ヒラギノ角ゴ Pro W3" panose="020B0300000000000000" pitchFamily="34" charset="-128"/>
              <a:ea typeface="ヒラギノ角ゴ Pro W3" panose="020B0300000000000000" pitchFamily="34" charset="-128"/>
              <a:cs typeface="Arial" panose="020B0604020202020204" pitchFamily="34" charset="0"/>
            </a:endParaRPr>
          </a:p>
          <a:p>
            <a:pPr defTabSz="685800"/>
            <a:r>
              <a:rPr kumimoji="0" lang="ja-JP" altLang="ja-JP" dirty="0">
                <a:solidFill>
                  <a:srgbClr val="222222"/>
                </a:solidFill>
                <a:latin typeface="ヒラギノ角ゴ Pro W3" panose="020B0300000000000000" pitchFamily="34" charset="-128"/>
                <a:ea typeface="ヒラギノ角ゴ Pro W3" panose="020B0300000000000000" pitchFamily="34" charset="-128"/>
                <a:cs typeface="Arial" panose="020B0604020202020204" pitchFamily="34" charset="0"/>
              </a:rPr>
              <a:t>　②ファイルの保持期限変更を選択</a:t>
            </a:r>
          </a:p>
          <a:p>
            <a:pPr defTabSz="685800"/>
            <a:r>
              <a:rPr kumimoji="0" lang="ja-JP" altLang="ja-JP" dirty="0">
                <a:solidFill>
                  <a:srgbClr val="222222"/>
                </a:solidFill>
                <a:latin typeface="ヒラギノ角ゴ Pro W3" panose="020B0300000000000000" pitchFamily="34" charset="-128"/>
                <a:ea typeface="ヒラギノ角ゴ Pro W3" panose="020B0300000000000000" pitchFamily="34" charset="-128"/>
                <a:cs typeface="Arial" panose="020B0604020202020204" pitchFamily="34" charset="0"/>
              </a:rPr>
              <a:t>　③「ここにファイルをドロップ＆ドロップしてください」に</a:t>
            </a:r>
          </a:p>
          <a:p>
            <a:pPr defTabSz="685800"/>
            <a:r>
              <a:rPr kumimoji="0" lang="ja-JP" altLang="ja-JP" dirty="0">
                <a:solidFill>
                  <a:srgbClr val="222222"/>
                </a:solidFill>
                <a:latin typeface="ヒラギノ角ゴ Pro W3" panose="020B0300000000000000" pitchFamily="34" charset="-128"/>
                <a:ea typeface="ヒラギノ角ゴ Pro W3" panose="020B0300000000000000" pitchFamily="34" charset="-128"/>
                <a:cs typeface="Arial" panose="020B0604020202020204" pitchFamily="34" charset="0"/>
              </a:rPr>
              <a:t>　　作成したデータをアップロードしてください</a:t>
            </a:r>
          </a:p>
          <a:p>
            <a:pPr defTabSz="685800"/>
            <a:r>
              <a:rPr kumimoji="0" lang="ja-JP" altLang="ja-JP" dirty="0">
                <a:solidFill>
                  <a:srgbClr val="222222"/>
                </a:solidFill>
                <a:latin typeface="ヒラギノ角ゴ Pro W3" panose="020B0300000000000000" pitchFamily="34" charset="-128"/>
                <a:ea typeface="ヒラギノ角ゴ Pro W3" panose="020B0300000000000000" pitchFamily="34" charset="-128"/>
                <a:cs typeface="Arial" panose="020B0604020202020204" pitchFamily="34" charset="0"/>
              </a:rPr>
              <a:t>　④アップロードが完了すると、URLが表示されます。</a:t>
            </a:r>
          </a:p>
          <a:p>
            <a:pPr defTabSz="685800"/>
            <a:r>
              <a:rPr kumimoji="0" lang="ja-JP" altLang="ja-JP" dirty="0">
                <a:solidFill>
                  <a:srgbClr val="222222"/>
                </a:solidFill>
                <a:latin typeface="ヒラギノ角ゴ Pro W3" panose="020B0300000000000000" pitchFamily="34" charset="-128"/>
                <a:ea typeface="ヒラギノ角ゴ Pro W3" panose="020B0300000000000000" pitchFamily="34" charset="-128"/>
                <a:cs typeface="Arial" panose="020B0604020202020204" pitchFamily="34" charset="0"/>
              </a:rPr>
              <a:t>　⑤表示されたURLをコピーして、</a:t>
            </a:r>
            <a:r>
              <a:rPr kumimoji="0" lang="en-US" altLang="ja-JP" dirty="0">
                <a:solidFill>
                  <a:srgbClr val="1155CC"/>
                </a:solidFill>
                <a:latin typeface="ヒラギノ角ゴ Pro W3" panose="020B0300000000000000" pitchFamily="34" charset="-128"/>
                <a:ea typeface="ヒラギノ角ゴ Pro W3" panose="020B0300000000000000" pitchFamily="34" charset="-128"/>
                <a:cs typeface="Arial" panose="020B0604020202020204" pitchFamily="34" charset="0"/>
              </a:rPr>
              <a:t>okuyama@caguya.co.jp</a:t>
            </a:r>
            <a:r>
              <a:rPr kumimoji="0" lang="ja-JP" altLang="ja-JP" dirty="0">
                <a:solidFill>
                  <a:srgbClr val="222222"/>
                </a:solidFill>
                <a:latin typeface="ヒラギノ角ゴ Pro W3" panose="020B0300000000000000" pitchFamily="34" charset="-128"/>
                <a:ea typeface="ヒラギノ角ゴ Pro W3" panose="020B0300000000000000" pitchFamily="34" charset="-128"/>
                <a:cs typeface="Arial" panose="020B0604020202020204" pitchFamily="34" charset="0"/>
              </a:rPr>
              <a:t>宛に</a:t>
            </a:r>
          </a:p>
          <a:p>
            <a:pPr defTabSz="685800"/>
            <a:r>
              <a:rPr kumimoji="0" lang="ja-JP" altLang="ja-JP" dirty="0">
                <a:solidFill>
                  <a:srgbClr val="222222"/>
                </a:solidFill>
                <a:latin typeface="ヒラギノ角ゴ Pro W3" panose="020B0300000000000000" pitchFamily="34" charset="-128"/>
                <a:ea typeface="ヒラギノ角ゴ Pro W3" panose="020B0300000000000000" pitchFamily="34" charset="-128"/>
                <a:cs typeface="Arial" panose="020B0604020202020204" pitchFamily="34" charset="0"/>
              </a:rPr>
              <a:t>　　メールをお送りください。</a:t>
            </a:r>
            <a:endParaRPr kumimoji="0" lang="ja-JP" altLang="ja-JP" dirty="0">
              <a:latin typeface="ヒラギノ角ゴ Pro W3" panose="020B0300000000000000" pitchFamily="34" charset="-128"/>
              <a:ea typeface="ヒラギノ角ゴ Pro W3" panose="020B0300000000000000" pitchFamily="34" charset="-128"/>
            </a:endParaRPr>
          </a:p>
        </p:txBody>
      </p:sp>
      <p:pic>
        <p:nvPicPr>
          <p:cNvPr id="4" name="図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43808" y="2060848"/>
            <a:ext cx="1307727" cy="1202052"/>
          </a:xfrm>
          <a:prstGeom prst="rect">
            <a:avLst/>
          </a:prstGeom>
        </p:spPr>
      </p:pic>
      <p:pic>
        <p:nvPicPr>
          <p:cNvPr id="15" name="図 1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24328" y="5663012"/>
            <a:ext cx="1217861" cy="1136252"/>
          </a:xfrm>
          <a:prstGeom prst="rect">
            <a:avLst/>
          </a:prstGeom>
        </p:spPr>
      </p:pic>
      <p:sp>
        <p:nvSpPr>
          <p:cNvPr id="16" name="角丸四角形吹き出し 13"/>
          <p:cNvSpPr/>
          <p:nvPr/>
        </p:nvSpPr>
        <p:spPr>
          <a:xfrm>
            <a:off x="395536" y="5581873"/>
            <a:ext cx="7384422" cy="1006969"/>
          </a:xfrm>
          <a:custGeom>
            <a:avLst/>
            <a:gdLst>
              <a:gd name="connsiteX0" fmla="*/ 0 w 3446585"/>
              <a:gd name="connsiteY0" fmla="*/ 113884 h 683288"/>
              <a:gd name="connsiteX1" fmla="*/ 113884 w 3446585"/>
              <a:gd name="connsiteY1" fmla="*/ 0 h 683288"/>
              <a:gd name="connsiteX2" fmla="*/ 2010508 w 3446585"/>
              <a:gd name="connsiteY2" fmla="*/ 0 h 683288"/>
              <a:gd name="connsiteX3" fmla="*/ 2010508 w 3446585"/>
              <a:gd name="connsiteY3" fmla="*/ 0 h 683288"/>
              <a:gd name="connsiteX4" fmla="*/ 2872154 w 3446585"/>
              <a:gd name="connsiteY4" fmla="*/ 0 h 683288"/>
              <a:gd name="connsiteX5" fmla="*/ 3332701 w 3446585"/>
              <a:gd name="connsiteY5" fmla="*/ 0 h 683288"/>
              <a:gd name="connsiteX6" fmla="*/ 3446585 w 3446585"/>
              <a:gd name="connsiteY6" fmla="*/ 113884 h 683288"/>
              <a:gd name="connsiteX7" fmla="*/ 3446585 w 3446585"/>
              <a:gd name="connsiteY7" fmla="*/ 113881 h 683288"/>
              <a:gd name="connsiteX8" fmla="*/ 3647969 w 3446585"/>
              <a:gd name="connsiteY8" fmla="*/ 316526 h 683288"/>
              <a:gd name="connsiteX9" fmla="*/ 3446585 w 3446585"/>
              <a:gd name="connsiteY9" fmla="*/ 284703 h 683288"/>
              <a:gd name="connsiteX10" fmla="*/ 3446585 w 3446585"/>
              <a:gd name="connsiteY10" fmla="*/ 569404 h 683288"/>
              <a:gd name="connsiteX11" fmla="*/ 3332701 w 3446585"/>
              <a:gd name="connsiteY11" fmla="*/ 683288 h 683288"/>
              <a:gd name="connsiteX12" fmla="*/ 2872154 w 3446585"/>
              <a:gd name="connsiteY12" fmla="*/ 683288 h 683288"/>
              <a:gd name="connsiteX13" fmla="*/ 2010508 w 3446585"/>
              <a:gd name="connsiteY13" fmla="*/ 683288 h 683288"/>
              <a:gd name="connsiteX14" fmla="*/ 2010508 w 3446585"/>
              <a:gd name="connsiteY14" fmla="*/ 683288 h 683288"/>
              <a:gd name="connsiteX15" fmla="*/ 113884 w 3446585"/>
              <a:gd name="connsiteY15" fmla="*/ 683288 h 683288"/>
              <a:gd name="connsiteX16" fmla="*/ 0 w 3446585"/>
              <a:gd name="connsiteY16" fmla="*/ 569404 h 683288"/>
              <a:gd name="connsiteX17" fmla="*/ 0 w 3446585"/>
              <a:gd name="connsiteY17" fmla="*/ 284703 h 683288"/>
              <a:gd name="connsiteX18" fmla="*/ 0 w 3446585"/>
              <a:gd name="connsiteY18" fmla="*/ 113881 h 683288"/>
              <a:gd name="connsiteX19" fmla="*/ 0 w 3446585"/>
              <a:gd name="connsiteY19" fmla="*/ 113881 h 683288"/>
              <a:gd name="connsiteX20" fmla="*/ 0 w 3446585"/>
              <a:gd name="connsiteY20" fmla="*/ 113884 h 683288"/>
              <a:gd name="connsiteX0" fmla="*/ 0 w 3647969"/>
              <a:gd name="connsiteY0" fmla="*/ 113884 h 683288"/>
              <a:gd name="connsiteX1" fmla="*/ 113884 w 3647969"/>
              <a:gd name="connsiteY1" fmla="*/ 0 h 683288"/>
              <a:gd name="connsiteX2" fmla="*/ 2010508 w 3647969"/>
              <a:gd name="connsiteY2" fmla="*/ 0 h 683288"/>
              <a:gd name="connsiteX3" fmla="*/ 2010508 w 3647969"/>
              <a:gd name="connsiteY3" fmla="*/ 0 h 683288"/>
              <a:gd name="connsiteX4" fmla="*/ 2872154 w 3647969"/>
              <a:gd name="connsiteY4" fmla="*/ 0 h 683288"/>
              <a:gd name="connsiteX5" fmla="*/ 3332701 w 3647969"/>
              <a:gd name="connsiteY5" fmla="*/ 0 h 683288"/>
              <a:gd name="connsiteX6" fmla="*/ 3446585 w 3647969"/>
              <a:gd name="connsiteY6" fmla="*/ 113884 h 683288"/>
              <a:gd name="connsiteX7" fmla="*/ 3446585 w 3647969"/>
              <a:gd name="connsiteY7" fmla="*/ 113881 h 683288"/>
              <a:gd name="connsiteX8" fmla="*/ 3647969 w 3647969"/>
              <a:gd name="connsiteY8" fmla="*/ 316526 h 683288"/>
              <a:gd name="connsiteX9" fmla="*/ 3456634 w 3647969"/>
              <a:gd name="connsiteY9" fmla="*/ 415332 h 683288"/>
              <a:gd name="connsiteX10" fmla="*/ 3446585 w 3647969"/>
              <a:gd name="connsiteY10" fmla="*/ 569404 h 683288"/>
              <a:gd name="connsiteX11" fmla="*/ 3332701 w 3647969"/>
              <a:gd name="connsiteY11" fmla="*/ 683288 h 683288"/>
              <a:gd name="connsiteX12" fmla="*/ 2872154 w 3647969"/>
              <a:gd name="connsiteY12" fmla="*/ 683288 h 683288"/>
              <a:gd name="connsiteX13" fmla="*/ 2010508 w 3647969"/>
              <a:gd name="connsiteY13" fmla="*/ 683288 h 683288"/>
              <a:gd name="connsiteX14" fmla="*/ 2010508 w 3647969"/>
              <a:gd name="connsiteY14" fmla="*/ 683288 h 683288"/>
              <a:gd name="connsiteX15" fmla="*/ 113884 w 3647969"/>
              <a:gd name="connsiteY15" fmla="*/ 683288 h 683288"/>
              <a:gd name="connsiteX16" fmla="*/ 0 w 3647969"/>
              <a:gd name="connsiteY16" fmla="*/ 569404 h 683288"/>
              <a:gd name="connsiteX17" fmla="*/ 0 w 3647969"/>
              <a:gd name="connsiteY17" fmla="*/ 284703 h 683288"/>
              <a:gd name="connsiteX18" fmla="*/ 0 w 3647969"/>
              <a:gd name="connsiteY18" fmla="*/ 113881 h 683288"/>
              <a:gd name="connsiteX19" fmla="*/ 0 w 3647969"/>
              <a:gd name="connsiteY19" fmla="*/ 113881 h 683288"/>
              <a:gd name="connsiteX20" fmla="*/ 0 w 3647969"/>
              <a:gd name="connsiteY20" fmla="*/ 113884 h 683288"/>
              <a:gd name="connsiteX0" fmla="*/ 0 w 3647969"/>
              <a:gd name="connsiteY0" fmla="*/ 113884 h 683288"/>
              <a:gd name="connsiteX1" fmla="*/ 113884 w 3647969"/>
              <a:gd name="connsiteY1" fmla="*/ 0 h 683288"/>
              <a:gd name="connsiteX2" fmla="*/ 2010508 w 3647969"/>
              <a:gd name="connsiteY2" fmla="*/ 0 h 683288"/>
              <a:gd name="connsiteX3" fmla="*/ 2010508 w 3647969"/>
              <a:gd name="connsiteY3" fmla="*/ 0 h 683288"/>
              <a:gd name="connsiteX4" fmla="*/ 2872154 w 3647969"/>
              <a:gd name="connsiteY4" fmla="*/ 0 h 683288"/>
              <a:gd name="connsiteX5" fmla="*/ 3332701 w 3647969"/>
              <a:gd name="connsiteY5" fmla="*/ 0 h 683288"/>
              <a:gd name="connsiteX6" fmla="*/ 3446585 w 3647969"/>
              <a:gd name="connsiteY6" fmla="*/ 113884 h 683288"/>
              <a:gd name="connsiteX7" fmla="*/ 3446585 w 3647969"/>
              <a:gd name="connsiteY7" fmla="*/ 224413 h 683288"/>
              <a:gd name="connsiteX8" fmla="*/ 3647969 w 3647969"/>
              <a:gd name="connsiteY8" fmla="*/ 316526 h 683288"/>
              <a:gd name="connsiteX9" fmla="*/ 3456634 w 3647969"/>
              <a:gd name="connsiteY9" fmla="*/ 415332 h 683288"/>
              <a:gd name="connsiteX10" fmla="*/ 3446585 w 3647969"/>
              <a:gd name="connsiteY10" fmla="*/ 569404 h 683288"/>
              <a:gd name="connsiteX11" fmla="*/ 3332701 w 3647969"/>
              <a:gd name="connsiteY11" fmla="*/ 683288 h 683288"/>
              <a:gd name="connsiteX12" fmla="*/ 2872154 w 3647969"/>
              <a:gd name="connsiteY12" fmla="*/ 683288 h 683288"/>
              <a:gd name="connsiteX13" fmla="*/ 2010508 w 3647969"/>
              <a:gd name="connsiteY13" fmla="*/ 683288 h 683288"/>
              <a:gd name="connsiteX14" fmla="*/ 2010508 w 3647969"/>
              <a:gd name="connsiteY14" fmla="*/ 683288 h 683288"/>
              <a:gd name="connsiteX15" fmla="*/ 113884 w 3647969"/>
              <a:gd name="connsiteY15" fmla="*/ 683288 h 683288"/>
              <a:gd name="connsiteX16" fmla="*/ 0 w 3647969"/>
              <a:gd name="connsiteY16" fmla="*/ 569404 h 683288"/>
              <a:gd name="connsiteX17" fmla="*/ 0 w 3647969"/>
              <a:gd name="connsiteY17" fmla="*/ 284703 h 683288"/>
              <a:gd name="connsiteX18" fmla="*/ 0 w 3647969"/>
              <a:gd name="connsiteY18" fmla="*/ 113881 h 683288"/>
              <a:gd name="connsiteX19" fmla="*/ 0 w 3647969"/>
              <a:gd name="connsiteY19" fmla="*/ 113881 h 683288"/>
              <a:gd name="connsiteX20" fmla="*/ 0 w 3647969"/>
              <a:gd name="connsiteY20" fmla="*/ 113884 h 683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3647969" h="683288">
                <a:moveTo>
                  <a:pt x="0" y="113884"/>
                </a:moveTo>
                <a:cubicBezTo>
                  <a:pt x="0" y="50988"/>
                  <a:pt x="50988" y="0"/>
                  <a:pt x="113884" y="0"/>
                </a:cubicBezTo>
                <a:lnTo>
                  <a:pt x="2010508" y="0"/>
                </a:lnTo>
                <a:lnTo>
                  <a:pt x="2010508" y="0"/>
                </a:lnTo>
                <a:lnTo>
                  <a:pt x="2872154" y="0"/>
                </a:lnTo>
                <a:lnTo>
                  <a:pt x="3332701" y="0"/>
                </a:lnTo>
                <a:cubicBezTo>
                  <a:pt x="3395597" y="0"/>
                  <a:pt x="3446585" y="50988"/>
                  <a:pt x="3446585" y="113884"/>
                </a:cubicBezTo>
                <a:lnTo>
                  <a:pt x="3446585" y="224413"/>
                </a:lnTo>
                <a:lnTo>
                  <a:pt x="3647969" y="316526"/>
                </a:lnTo>
                <a:lnTo>
                  <a:pt x="3456634" y="415332"/>
                </a:lnTo>
                <a:cubicBezTo>
                  <a:pt x="3456634" y="510232"/>
                  <a:pt x="3446585" y="474504"/>
                  <a:pt x="3446585" y="569404"/>
                </a:cubicBezTo>
                <a:cubicBezTo>
                  <a:pt x="3446585" y="632300"/>
                  <a:pt x="3395597" y="683288"/>
                  <a:pt x="3332701" y="683288"/>
                </a:cubicBezTo>
                <a:lnTo>
                  <a:pt x="2872154" y="683288"/>
                </a:lnTo>
                <a:lnTo>
                  <a:pt x="2010508" y="683288"/>
                </a:lnTo>
                <a:lnTo>
                  <a:pt x="2010508" y="683288"/>
                </a:lnTo>
                <a:lnTo>
                  <a:pt x="113884" y="683288"/>
                </a:lnTo>
                <a:cubicBezTo>
                  <a:pt x="50988" y="683288"/>
                  <a:pt x="0" y="632300"/>
                  <a:pt x="0" y="569404"/>
                </a:cubicBezTo>
                <a:lnTo>
                  <a:pt x="0" y="284703"/>
                </a:lnTo>
                <a:lnTo>
                  <a:pt x="0" y="113881"/>
                </a:lnTo>
                <a:lnTo>
                  <a:pt x="0" y="113881"/>
                </a:lnTo>
                <a:lnTo>
                  <a:pt x="0" y="113884"/>
                </a:lnTo>
                <a:close/>
              </a:path>
            </a:pathLst>
          </a:custGeom>
          <a:solidFill>
            <a:srgbClr val="FFD34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ja-JP" altLang="en-US" sz="1400" dirty="0">
                <a:solidFill>
                  <a:srgbClr val="222222"/>
                </a:solidFill>
                <a:latin typeface="ヒラギノ角ゴ Pro W6" panose="020B0600000000000000" pitchFamily="34" charset="-128"/>
                <a:ea typeface="ヒラギノ角ゴ Pro W6" panose="020B0600000000000000" pitchFamily="34" charset="-128"/>
                <a:cs typeface="Arial" panose="020B0604020202020204" pitchFamily="34" charset="0"/>
              </a:rPr>
              <a:t>「保育実践シート」をメールでお送り頂く際に、</a:t>
            </a:r>
            <a:r>
              <a:rPr kumimoji="0" lang="ja-JP" altLang="ja-JP" sz="1400" u="sng" dirty="0">
                <a:solidFill>
                  <a:srgbClr val="FF0000"/>
                </a:solidFill>
                <a:latin typeface="ヒラギノ角ゴ Pro W6" panose="020B0600000000000000" pitchFamily="34" charset="-128"/>
                <a:ea typeface="ヒラギノ角ゴ Pro W6" panose="020B0600000000000000" pitchFamily="34" charset="-128"/>
                <a:cs typeface="Arial" panose="020B0604020202020204" pitchFamily="34" charset="0"/>
              </a:rPr>
              <a:t>写真のデータサイズが大きい</a:t>
            </a:r>
            <a:r>
              <a:rPr kumimoji="0" lang="ja-JP" altLang="en-US" sz="1400" u="sng" dirty="0">
                <a:solidFill>
                  <a:srgbClr val="FF0000"/>
                </a:solidFill>
                <a:latin typeface="ヒラギノ角ゴ Pro W6" panose="020B0600000000000000" pitchFamily="34" charset="-128"/>
                <a:ea typeface="ヒラギノ角ゴ Pro W6" panose="020B0600000000000000" pitchFamily="34" charset="-128"/>
                <a:cs typeface="Arial" panose="020B0604020202020204" pitchFamily="34" charset="0"/>
              </a:rPr>
              <a:t>場合、</a:t>
            </a:r>
            <a:endParaRPr kumimoji="0" lang="en-US" altLang="ja-JP" sz="1400" u="sng" dirty="0">
              <a:solidFill>
                <a:srgbClr val="FF0000"/>
              </a:solidFill>
              <a:latin typeface="ヒラギノ角ゴ Pro W6" panose="020B0600000000000000" pitchFamily="34" charset="-128"/>
              <a:ea typeface="ヒラギノ角ゴ Pro W6" panose="020B0600000000000000" pitchFamily="34" charset="-128"/>
              <a:cs typeface="Arial" panose="020B0604020202020204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ja-JP" altLang="ja-JP" sz="1400" u="sng" dirty="0">
                <a:solidFill>
                  <a:srgbClr val="FF0000"/>
                </a:solidFill>
                <a:latin typeface="ヒラギノ角ゴ Pro W6" panose="020B0600000000000000" pitchFamily="34" charset="-128"/>
                <a:ea typeface="ヒラギノ角ゴ Pro W6" panose="020B0600000000000000" pitchFamily="34" charset="-128"/>
                <a:cs typeface="Arial" panose="020B0604020202020204" pitchFamily="34" charset="0"/>
              </a:rPr>
              <a:t>メール添付が行えない場合</a:t>
            </a:r>
            <a:r>
              <a:rPr kumimoji="0" lang="ja-JP" altLang="ja-JP" sz="1400" dirty="0">
                <a:solidFill>
                  <a:srgbClr val="222222"/>
                </a:solidFill>
                <a:latin typeface="ヒラギノ角ゴ Pro W6" panose="020B0600000000000000" pitchFamily="34" charset="-128"/>
                <a:ea typeface="ヒラギノ角ゴ Pro W6" panose="020B0600000000000000" pitchFamily="34" charset="-128"/>
                <a:cs typeface="Arial" panose="020B0604020202020204" pitchFamily="34" charset="0"/>
              </a:rPr>
              <a:t>があります。</a:t>
            </a:r>
            <a:endParaRPr kumimoji="0" lang="ja-JP" altLang="ja-JP" sz="1400" dirty="0">
              <a:solidFill>
                <a:schemeClr val="tx1"/>
              </a:solidFill>
              <a:latin typeface="ヒラギノ角ゴ Pro W6" panose="020B0600000000000000" pitchFamily="34" charset="-128"/>
              <a:ea typeface="ヒラギノ角ゴ Pro W6" panose="020B0600000000000000" pitchFamily="34" charset="-128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ja-JP" altLang="ja-JP" sz="1400" dirty="0">
                <a:solidFill>
                  <a:srgbClr val="222222"/>
                </a:solidFill>
                <a:latin typeface="ヒラギノ角ゴ Pro W6" panose="020B0600000000000000" pitchFamily="34" charset="-128"/>
                <a:ea typeface="ヒラギノ角ゴ Pro W6" panose="020B0600000000000000" pitchFamily="34" charset="-128"/>
                <a:cs typeface="Arial" panose="020B0604020202020204" pitchFamily="34" charset="0"/>
              </a:rPr>
              <a:t>その際には、</a:t>
            </a:r>
            <a:r>
              <a:rPr kumimoji="0" lang="ja-JP" altLang="en-US" sz="1400" dirty="0">
                <a:solidFill>
                  <a:srgbClr val="222222"/>
                </a:solidFill>
                <a:latin typeface="ヒラギノ角ゴ Pro W6" panose="020B0600000000000000" pitchFamily="34" charset="-128"/>
                <a:ea typeface="ヒラギノ角ゴ Pro W6" panose="020B0600000000000000" pitchFamily="34" charset="-128"/>
                <a:cs typeface="Arial" panose="020B0604020202020204" pitchFamily="34" charset="0"/>
              </a:rPr>
              <a:t>上</a:t>
            </a:r>
            <a:r>
              <a:rPr kumimoji="0" lang="ja-JP" altLang="ja-JP" sz="1400" dirty="0">
                <a:solidFill>
                  <a:srgbClr val="222222"/>
                </a:solidFill>
                <a:latin typeface="ヒラギノ角ゴ Pro W6" panose="020B0600000000000000" pitchFamily="34" charset="-128"/>
                <a:ea typeface="ヒラギノ角ゴ Pro W6" panose="020B0600000000000000" pitchFamily="34" charset="-128"/>
                <a:cs typeface="Arial" panose="020B0604020202020204" pitchFamily="34" charset="0"/>
              </a:rPr>
              <a:t>記のメール便サイトを参考にデータを送ってください。</a:t>
            </a:r>
            <a:endParaRPr kumimoji="0" lang="ja-JP" altLang="ja-JP" sz="1400" dirty="0">
              <a:solidFill>
                <a:schemeClr val="tx1"/>
              </a:solidFill>
              <a:latin typeface="ヒラギノ角ゴ Pro W6" panose="020B0600000000000000" pitchFamily="34" charset="-128"/>
              <a:ea typeface="ヒラギノ角ゴ Pro W6" panose="020B0600000000000000" pitchFamily="34" charset="-128"/>
            </a:endParaRPr>
          </a:p>
        </p:txBody>
      </p:sp>
      <p:sp>
        <p:nvSpPr>
          <p:cNvPr id="2" name="Rectangle 2">
            <a:extLst>
              <a:ext uri="{FF2B5EF4-FFF2-40B4-BE49-F238E27FC236}">
                <a16:creationId xmlns:a16="http://schemas.microsoft.com/office/drawing/2014/main" id="{71693E94-0190-9A50-A612-D6499AD532E9}"/>
              </a:ext>
            </a:extLst>
          </p:cNvPr>
          <p:cNvSpPr txBox="1">
            <a:spLocks noChangeArrowheads="1"/>
          </p:cNvSpPr>
          <p:nvPr/>
        </p:nvSpPr>
        <p:spPr>
          <a:xfrm>
            <a:off x="-1" y="2704"/>
            <a:ext cx="9153525" cy="762000"/>
          </a:xfrm>
          <a:prstGeom prst="rect">
            <a:avLst/>
          </a:prstGeom>
          <a:solidFill>
            <a:srgbClr val="FFCF37"/>
          </a:solidFill>
          <a:ln w="28575">
            <a:solidFill>
              <a:srgbClr val="FFCF37"/>
            </a:solidFill>
          </a:ln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50000"/>
              </a:lnSpc>
            </a:pPr>
            <a:r>
              <a:rPr lang="ja-JP" altLang="en-US" sz="3200" b="1" dirty="0">
                <a:latin typeface="ヒラギノ角ゴ Pro W6" panose="020B0600000000000000" pitchFamily="34" charset="-128"/>
                <a:ea typeface="ヒラギノ角ゴ Pro W6" panose="020B0600000000000000" pitchFamily="34" charset="-128"/>
              </a:rPr>
              <a:t>メール便での提出方法について</a:t>
            </a:r>
            <a:endParaRPr lang="en-US" altLang="ja-JP" sz="3200" b="1" dirty="0">
              <a:latin typeface="ヒラギノ角ゴ Pro W6" panose="020B0600000000000000" pitchFamily="34" charset="-128"/>
              <a:ea typeface="ヒラギノ角ゴ Pro W6" panose="020B0600000000000000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8936803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1716</TotalTime>
  <Words>1074</Words>
  <Application>Microsoft Office PowerPoint</Application>
  <PresentationFormat>画面に合わせる (4:3)</PresentationFormat>
  <Paragraphs>107</Paragraphs>
  <Slides>11</Slides>
  <Notes>2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11</vt:i4>
      </vt:variant>
    </vt:vector>
  </HeadingPairs>
  <TitlesOfParts>
    <vt:vector size="18" baseType="lpstr">
      <vt:lpstr>ヒラギノ角ゴ Pro W3</vt:lpstr>
      <vt:lpstr>ヒラギノ角ゴ Pro W6</vt:lpstr>
      <vt:lpstr>游ゴシック</vt:lpstr>
      <vt:lpstr>Arial</vt:lpstr>
      <vt:lpstr>Calibri</vt:lpstr>
      <vt:lpstr>Calibri Light</vt:lpstr>
      <vt:lpstr>Office テーマ</vt:lpstr>
      <vt:lpstr>●歳児クラス・園児数： ※こちらのシートを提出するクラスの保育室の写真を載せてください。     </vt:lpstr>
      <vt:lpstr>【テーマ】(子どもたちの発達状況から考えたねらい）   領域：（実践した領域をご記入ください）    カテゴリー：（実践したカテゴリーをご記入ください）    課題：（ミマモリングの内容の項目をご記入ください）</vt:lpstr>
      <vt:lpstr>PowerPoint プレゼンテーション</vt:lpstr>
      <vt:lpstr>PowerPoint プレゼンテーション</vt:lpstr>
      <vt:lpstr>【取り組むとき、どのような工夫をしましたか？ 】 　取り組むときに工夫した点などをご記入ください。  </vt:lpstr>
      <vt:lpstr> 【子どもたちの様子はどう変化しましたか？】 　子どもたちの様子や遊び方から学んだことなどをご記入ください。  </vt:lpstr>
      <vt:lpstr>  【取り組んでみての課題】 　　       【次にやってみたいこと】      </vt:lpstr>
      <vt:lpstr>PowerPoint プレゼンテーション</vt:lpstr>
      <vt:lpstr>モザイク画像 パターン</vt:lpstr>
      <vt:lpstr>1.保育実践シート（提出用）に取り組んだ内容をご記入ください。 　発達チェックを行ったグループ数分、保育実践シート（提出用）を 　コピーしてお使いください。  2.保育実践シートは、参加園の皆さんと共有させて頂きます。  3.保育実践シートをメールでお送りください。 　データ容量が大きくメールで送信できない場合には、 　ギガファイル便など、メール便をご活用ください。  4.保育実践シートの提出先アドレス： okuyama@caguya.co.jp  5. 11月13日（金）18時までにご提出をお願いいたします。  お問い合わせ：株式会社カグヤ 　　　　　　　tel:03-3518-6217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領域：表現 カテゴリー：感覚と感性 課題：M０ 保育者と一緒に様々な色彩や形のものや絵本などを見る</dc:title>
  <dc:creator>株式会社カグヤ</dc:creator>
  <cp:lastModifiedBy>由莉 真田</cp:lastModifiedBy>
  <cp:revision>90</cp:revision>
  <dcterms:created xsi:type="dcterms:W3CDTF">2021-08-27T09:22:17Z</dcterms:created>
  <dcterms:modified xsi:type="dcterms:W3CDTF">2026-10-02T03:31:15Z</dcterms:modified>
</cp:coreProperties>
</file>